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58" r:id="rId3"/>
    <p:sldId id="259" r:id="rId4"/>
    <p:sldId id="282" r:id="rId5"/>
    <p:sldId id="283" r:id="rId6"/>
    <p:sldId id="285" r:id="rId7"/>
    <p:sldId id="284" r:id="rId8"/>
    <p:sldId id="286" r:id="rId9"/>
    <p:sldId id="287" r:id="rId10"/>
    <p:sldId id="288" r:id="rId11"/>
    <p:sldId id="289" r:id="rId12"/>
    <p:sldId id="264" r:id="rId13"/>
    <p:sldId id="290" r:id="rId14"/>
    <p:sldId id="292" r:id="rId15"/>
    <p:sldId id="291" r:id="rId16"/>
    <p:sldId id="293" r:id="rId17"/>
    <p:sldId id="294" r:id="rId18"/>
    <p:sldId id="295" r:id="rId19"/>
    <p:sldId id="296" r:id="rId20"/>
    <p:sldId id="297" r:id="rId21"/>
    <p:sldId id="299" r:id="rId22"/>
    <p:sldId id="298" r:id="rId23"/>
    <p:sldId id="300" r:id="rId24"/>
    <p:sldId id="302" r:id="rId25"/>
    <p:sldId id="301" r:id="rId26"/>
    <p:sldId id="303" r:id="rId27"/>
    <p:sldId id="305" r:id="rId28"/>
    <p:sldId id="304" r:id="rId29"/>
    <p:sldId id="307" r:id="rId30"/>
    <p:sldId id="306" r:id="rId31"/>
    <p:sldId id="308" r:id="rId32"/>
    <p:sldId id="309" r:id="rId33"/>
    <p:sldId id="310" r:id="rId34"/>
    <p:sldId id="311" r:id="rId35"/>
    <p:sldId id="314" r:id="rId36"/>
    <p:sldId id="313" r:id="rId37"/>
    <p:sldId id="312" r:id="rId38"/>
    <p:sldId id="315" r:id="rId39"/>
    <p:sldId id="316" r:id="rId40"/>
    <p:sldId id="317" r:id="rId41"/>
    <p:sldId id="318" r:id="rId42"/>
    <p:sldId id="319" r:id="rId43"/>
    <p:sldId id="320" r:id="rId44"/>
    <p:sldId id="321" r:id="rId45"/>
    <p:sldId id="322" r:id="rId46"/>
    <p:sldId id="323" r:id="rId47"/>
    <p:sldId id="325" r:id="rId48"/>
    <p:sldId id="324" r:id="rId49"/>
    <p:sldId id="326" r:id="rId50"/>
    <p:sldId id="327" r:id="rId51"/>
    <p:sldId id="329" r:id="rId52"/>
    <p:sldId id="328" r:id="rId53"/>
    <p:sldId id="330" r:id="rId54"/>
    <p:sldId id="331" r:id="rId55"/>
    <p:sldId id="332" r:id="rId56"/>
    <p:sldId id="333" r:id="rId57"/>
    <p:sldId id="334" r:id="rId58"/>
    <p:sldId id="336" r:id="rId59"/>
    <p:sldId id="335" r:id="rId60"/>
    <p:sldId id="337" r:id="rId61"/>
    <p:sldId id="338" r:id="rId62"/>
    <p:sldId id="339" r:id="rId63"/>
    <p:sldId id="341" r:id="rId64"/>
    <p:sldId id="342" r:id="rId65"/>
    <p:sldId id="340" r:id="rId66"/>
    <p:sldId id="343" r:id="rId67"/>
    <p:sldId id="344" r:id="rId68"/>
    <p:sldId id="345" r:id="rId69"/>
    <p:sldId id="347" r:id="rId70"/>
    <p:sldId id="346" r:id="rId71"/>
    <p:sldId id="348" r:id="rId72"/>
    <p:sldId id="349" r:id="rId73"/>
    <p:sldId id="350" r:id="rId74"/>
    <p:sldId id="351" r:id="rId75"/>
    <p:sldId id="352" r:id="rId76"/>
    <p:sldId id="354" r:id="rId77"/>
    <p:sldId id="353" r:id="rId78"/>
    <p:sldId id="355" r:id="rId79"/>
    <p:sldId id="356" r:id="rId80"/>
    <p:sldId id="357" r:id="rId81"/>
    <p:sldId id="358" r:id="rId82"/>
    <p:sldId id="280" r:id="rId83"/>
  </p:sldIdLst>
  <p:sldSz cx="11880850" cy="6840538"/>
  <p:notesSz cx="6858000" cy="9144000"/>
  <p:defaultTextStyle>
    <a:defPPr>
      <a:defRPr lang="zh-CN"/>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p:scale>
          <a:sx n="90" d="100"/>
          <a:sy n="90" d="100"/>
        </p:scale>
        <p:origin x="-1404" y="-498"/>
      </p:cViewPr>
      <p:guideLst>
        <p:guide orient="horz" pos="2155"/>
        <p:guide pos="3743"/>
      </p:guideLst>
    </p:cSldViewPr>
  </p:slideViewPr>
  <p:outlineViewPr>
    <p:cViewPr>
      <p:scale>
        <a:sx n="33" d="100"/>
        <a:sy n="33" d="100"/>
      </p:scale>
      <p:origin x="0" y="57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5106" y="1119506"/>
            <a:ext cx="8910639" cy="2381521"/>
          </a:xfrm>
          <a:prstGeom prst="rect">
            <a:avLst/>
          </a:prstGeom>
        </p:spPr>
        <p:txBody>
          <a:bodyPr lIns="119792" tIns="59896" rIns="119792" bIns="59896" anchor="b"/>
          <a:lstStyle>
            <a:lvl1pPr algn="ctr">
              <a:defRPr sz="59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6" y="3592867"/>
            <a:ext cx="8910639" cy="1651546"/>
          </a:xfrm>
          <a:prstGeom prst="rect">
            <a:avLst/>
          </a:prstGeom>
        </p:spPr>
        <p:txBody>
          <a:bodyPr lIns="119792" tIns="59896" rIns="119792" bIns="59896"/>
          <a:lstStyle>
            <a:lvl1pPr marL="0" indent="0" algn="ctr">
              <a:buNone/>
              <a:defRPr sz="2300"/>
            </a:lvl1pPr>
            <a:lvl2pPr marL="449222" indent="0" algn="ctr">
              <a:buNone/>
              <a:defRPr sz="2000"/>
            </a:lvl2pPr>
            <a:lvl3pPr marL="898444" indent="0" algn="ctr">
              <a:buNone/>
              <a:defRPr sz="1700"/>
            </a:lvl3pPr>
            <a:lvl4pPr marL="1347665" indent="0" algn="ctr">
              <a:buNone/>
              <a:defRPr sz="1600"/>
            </a:lvl4pPr>
            <a:lvl5pPr marL="1796886" indent="0" algn="ctr">
              <a:buNone/>
              <a:defRPr sz="1600"/>
            </a:lvl5pPr>
            <a:lvl6pPr marL="2246109" indent="0" algn="ctr">
              <a:buNone/>
              <a:defRPr sz="1600"/>
            </a:lvl6pPr>
            <a:lvl7pPr marL="2695330" indent="0" algn="ctr">
              <a:buNone/>
              <a:defRPr sz="1600"/>
            </a:lvl7pPr>
            <a:lvl8pPr marL="3144553" indent="0" algn="ctr">
              <a:buNone/>
              <a:defRPr sz="1600"/>
            </a:lvl8pPr>
            <a:lvl9pPr marL="3593775"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43316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09" y="1820978"/>
            <a:ext cx="10247234" cy="4340259"/>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50884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3" y="364198"/>
            <a:ext cx="2561808" cy="5797040"/>
          </a:xfrm>
          <a:prstGeom prst="rect">
            <a:avLst/>
          </a:prstGeom>
        </p:spPr>
        <p:txBody>
          <a:bodyPr vert="eaVert"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64198"/>
            <a:ext cx="7536914" cy="5797040"/>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8104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idx="1"/>
          </p:nvPr>
        </p:nvSpPr>
        <p:spPr>
          <a:xfrm>
            <a:off x="816809" y="1820978"/>
            <a:ext cx="10247234"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588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705387"/>
            <a:ext cx="10247234" cy="2845474"/>
          </a:xfrm>
          <a:prstGeom prst="rect">
            <a:avLst/>
          </a:prstGeom>
        </p:spPr>
        <p:txBody>
          <a:bodyPr lIns="119792" tIns="59896" rIns="119792" bIns="59896" anchor="b"/>
          <a:lstStyle>
            <a:lvl1pPr>
              <a:defRPr sz="59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577779"/>
            <a:ext cx="10247234" cy="1496366"/>
          </a:xfrm>
          <a:prstGeom prst="rect">
            <a:avLst/>
          </a:prstGeom>
        </p:spPr>
        <p:txBody>
          <a:bodyPr lIns="119792" tIns="59896" rIns="119792" bIns="59896"/>
          <a:lstStyle>
            <a:lvl1pPr marL="0" indent="0">
              <a:buNone/>
              <a:defRPr sz="2300">
                <a:solidFill>
                  <a:schemeClr val="tx1">
                    <a:tint val="75000"/>
                  </a:schemeClr>
                </a:solidFill>
              </a:defRPr>
            </a:lvl1pPr>
            <a:lvl2pPr marL="449222" indent="0">
              <a:buNone/>
              <a:defRPr sz="2000">
                <a:solidFill>
                  <a:schemeClr val="tx1">
                    <a:tint val="75000"/>
                  </a:schemeClr>
                </a:solidFill>
              </a:defRPr>
            </a:lvl2pPr>
            <a:lvl3pPr marL="898444" indent="0">
              <a:buNone/>
              <a:defRPr sz="1700">
                <a:solidFill>
                  <a:schemeClr val="tx1">
                    <a:tint val="75000"/>
                  </a:schemeClr>
                </a:solidFill>
              </a:defRPr>
            </a:lvl3pPr>
            <a:lvl4pPr marL="1347665" indent="0">
              <a:buNone/>
              <a:defRPr sz="1600">
                <a:solidFill>
                  <a:schemeClr val="tx1">
                    <a:tint val="75000"/>
                  </a:schemeClr>
                </a:solidFill>
              </a:defRPr>
            </a:lvl4pPr>
            <a:lvl5pPr marL="1796886" indent="0">
              <a:buNone/>
              <a:defRPr sz="1600">
                <a:solidFill>
                  <a:schemeClr val="tx1">
                    <a:tint val="75000"/>
                  </a:schemeClr>
                </a:solidFill>
              </a:defRPr>
            </a:lvl5pPr>
            <a:lvl6pPr marL="2246109" indent="0">
              <a:buNone/>
              <a:defRPr sz="1600">
                <a:solidFill>
                  <a:schemeClr val="tx1">
                    <a:tint val="75000"/>
                  </a:schemeClr>
                </a:solidFill>
              </a:defRPr>
            </a:lvl6pPr>
            <a:lvl7pPr marL="2695330" indent="0">
              <a:buNone/>
              <a:defRPr sz="1600">
                <a:solidFill>
                  <a:schemeClr val="tx1">
                    <a:tint val="75000"/>
                  </a:schemeClr>
                </a:solidFill>
              </a:defRPr>
            </a:lvl7pPr>
            <a:lvl8pPr marL="3144553" indent="0">
              <a:buNone/>
              <a:defRPr sz="1600">
                <a:solidFill>
                  <a:schemeClr val="tx1">
                    <a:tint val="75000"/>
                  </a:schemeClr>
                </a:solidFill>
              </a:defRPr>
            </a:lvl8pPr>
            <a:lvl9pPr marL="3593775"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08080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9"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3393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7" y="1676882"/>
            <a:ext cx="5026156"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18357" y="2498698"/>
            <a:ext cx="5026156"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1" y="1676882"/>
            <a:ext cx="5050909"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014681" y="2498698"/>
            <a:ext cx="5050909"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8" name="Footer Placeholder 7"/>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9" name="Slide Number Placeholder 8"/>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72286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134590" y="147261"/>
            <a:ext cx="10623150" cy="460786"/>
            <a:chOff x="138112" y="147638"/>
            <a:chExt cx="10901363" cy="461962"/>
          </a:xfrm>
        </p:grpSpPr>
        <p:sp>
          <p:nvSpPr>
            <p:cNvPr id="7"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8" name="直接连接符 7"/>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userDrawn="1"/>
        </p:nvGrpSpPr>
        <p:grpSpPr>
          <a:xfrm>
            <a:off x="10972849" y="0"/>
            <a:ext cx="860465" cy="933721"/>
            <a:chOff x="988368" y="0"/>
            <a:chExt cx="883000" cy="936104"/>
          </a:xfrm>
        </p:grpSpPr>
        <p:sp>
          <p:nvSpPr>
            <p:cNvPr id="10"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11"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Tree>
    <p:extLst>
      <p:ext uri="{BB962C8B-B14F-4D97-AF65-F5344CB8AC3E}">
        <p14:creationId xmlns:p14="http://schemas.microsoft.com/office/powerpoint/2010/main" val="17390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3" name="Footer Placeholder 2"/>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4" name="Slide Number Placeholder 3"/>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7776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984913"/>
            <a:ext cx="6014681" cy="4861216"/>
          </a:xfrm>
          <a:prstGeom prst="rect">
            <a:avLst/>
          </a:prstGeom>
        </p:spPr>
        <p:txBody>
          <a:bodyPr lIns="119792" tIns="59896" rIns="119792" bIns="59896"/>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1151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984913"/>
            <a:ext cx="6014681" cy="4861216"/>
          </a:xfrm>
          <a:prstGeom prst="rect">
            <a:avLst/>
          </a:prstGeom>
        </p:spPr>
        <p:txBody>
          <a:bodyPr lIns="119792" tIns="59896" rIns="119792" bIns="59896" anchor="t"/>
          <a:lstStyle>
            <a:lvl1pPr marL="0" indent="0">
              <a:buNone/>
              <a:defRPr sz="3100"/>
            </a:lvl1pPr>
            <a:lvl2pPr marL="449222" indent="0">
              <a:buNone/>
              <a:defRPr sz="2800"/>
            </a:lvl2pPr>
            <a:lvl3pPr marL="898444" indent="0">
              <a:buNone/>
              <a:defRPr sz="2300"/>
            </a:lvl3pPr>
            <a:lvl4pPr marL="1347665" indent="0">
              <a:buNone/>
              <a:defRPr sz="2000"/>
            </a:lvl4pPr>
            <a:lvl5pPr marL="1796886" indent="0">
              <a:buNone/>
              <a:defRPr sz="2000"/>
            </a:lvl5pPr>
            <a:lvl6pPr marL="2246109" indent="0">
              <a:buNone/>
              <a:defRPr sz="2000"/>
            </a:lvl6pPr>
            <a:lvl7pPr marL="2695330" indent="0">
              <a:buNone/>
              <a:defRPr sz="2000"/>
            </a:lvl7pPr>
            <a:lvl8pPr marL="3144553" indent="0">
              <a:buNone/>
              <a:defRPr sz="2000"/>
            </a:lvl8pPr>
            <a:lvl9pPr marL="3593775"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5742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51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98444" rtl="0" eaLnBrk="1" latinLnBrk="0" hangingPunct="1">
        <a:lnSpc>
          <a:spcPct val="90000"/>
        </a:lnSpc>
        <a:spcBef>
          <a:spcPct val="0"/>
        </a:spcBef>
        <a:buNone/>
        <a:defRPr sz="4300" kern="1200">
          <a:solidFill>
            <a:schemeClr val="tx1"/>
          </a:solidFill>
          <a:latin typeface="+mj-lt"/>
          <a:ea typeface="+mj-ea"/>
          <a:cs typeface="+mj-cs"/>
        </a:defRPr>
      </a:lvl1pPr>
    </p:titleStyle>
    <p:bodyStyle>
      <a:lvl1pPr marL="224611" indent="-224611" algn="l" defTabSz="898444" rtl="0" eaLnBrk="1" latinLnBrk="0" hangingPunct="1">
        <a:lnSpc>
          <a:spcPct val="90000"/>
        </a:lnSpc>
        <a:spcBef>
          <a:spcPts val="983"/>
        </a:spcBef>
        <a:buFont typeface="Arial" panose="020B0604020202020204" pitchFamily="34" charset="0"/>
        <a:buChar char="•"/>
        <a:defRPr sz="2800" kern="1200">
          <a:solidFill>
            <a:schemeClr val="tx1"/>
          </a:solidFill>
          <a:latin typeface="+mn-lt"/>
          <a:ea typeface="+mn-ea"/>
          <a:cs typeface="+mn-cs"/>
        </a:defRPr>
      </a:lvl1pPr>
      <a:lvl2pPr marL="673833" indent="-224611" algn="l" defTabSz="898444" rtl="0" eaLnBrk="1" latinLnBrk="0" hangingPunct="1">
        <a:lnSpc>
          <a:spcPct val="90000"/>
        </a:lnSpc>
        <a:spcBef>
          <a:spcPts val="491"/>
        </a:spcBef>
        <a:buFont typeface="Arial" panose="020B0604020202020204" pitchFamily="34" charset="0"/>
        <a:buChar char="•"/>
        <a:defRPr sz="2300" kern="1200">
          <a:solidFill>
            <a:schemeClr val="tx1"/>
          </a:solidFill>
          <a:latin typeface="+mn-lt"/>
          <a:ea typeface="+mn-ea"/>
          <a:cs typeface="+mn-cs"/>
        </a:defRPr>
      </a:lvl2pPr>
      <a:lvl3pPr marL="1123053" indent="-224611" algn="l" defTabSz="898444" rtl="0" eaLnBrk="1" latinLnBrk="0" hangingPunct="1">
        <a:lnSpc>
          <a:spcPct val="90000"/>
        </a:lnSpc>
        <a:spcBef>
          <a:spcPts val="491"/>
        </a:spcBef>
        <a:buFont typeface="Arial" panose="020B0604020202020204" pitchFamily="34" charset="0"/>
        <a:buChar char="•"/>
        <a:defRPr sz="2000" kern="1200">
          <a:solidFill>
            <a:schemeClr val="tx1"/>
          </a:solidFill>
          <a:latin typeface="+mn-lt"/>
          <a:ea typeface="+mn-ea"/>
          <a:cs typeface="+mn-cs"/>
        </a:defRPr>
      </a:lvl3pPr>
      <a:lvl4pPr marL="157227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4pPr>
      <a:lvl5pPr marL="2021498"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5pPr>
      <a:lvl6pPr marL="2470719"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6pPr>
      <a:lvl7pPr marL="2919942"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7pPr>
      <a:lvl8pPr marL="3369163"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8pPr>
      <a:lvl9pPr marL="381838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20363;6.3.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115428" y="3307098"/>
            <a:ext cx="3495891"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窗体的特性</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2900947" y="1086018"/>
            <a:ext cx="6339950"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6</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GUI</a:t>
            </a:r>
            <a:r>
              <a:rPr lang="zh-CN" altLang="zh-CN" sz="4200" dirty="0">
                <a:solidFill>
                  <a:srgbClr val="C00000"/>
                </a:solidFill>
                <a:latin typeface="方正大黑简体" pitchFamily="2" charset="-122"/>
                <a:ea typeface="方正大黑简体" pitchFamily="2" charset="-122"/>
              </a:rPr>
              <a:t>应用程序开发</a:t>
            </a:r>
          </a:p>
        </p:txBody>
      </p:sp>
    </p:spTree>
    <p:extLst>
      <p:ext uri="{BB962C8B-B14F-4D97-AF65-F5344CB8AC3E}">
        <p14:creationId xmlns:p14="http://schemas.microsoft.com/office/powerpoint/2010/main" val="16720592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2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5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5502465"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．关闭窗体（</a:t>
            </a:r>
            <a:r>
              <a:rPr lang="en-US" altLang="zh-CN" dirty="0"/>
              <a:t>Close</a:t>
            </a:r>
            <a:r>
              <a:rPr lang="zh-CN" altLang="zh-CN" dirty="0"/>
              <a:t>方法）</a:t>
            </a:r>
          </a:p>
        </p:txBody>
      </p:sp>
      <p:sp>
        <p:nvSpPr>
          <p:cNvPr id="3" name="TextBox 2"/>
          <p:cNvSpPr txBox="1"/>
          <p:nvPr/>
        </p:nvSpPr>
        <p:spPr>
          <a:xfrm>
            <a:off x="903767" y="946298"/>
            <a:ext cx="9537405" cy="615553"/>
          </a:xfrm>
          <a:prstGeom prst="rect">
            <a:avLst/>
          </a:prstGeom>
          <a:noFill/>
        </p:spPr>
        <p:txBody>
          <a:bodyPr wrap="square" rtlCol="0">
            <a:spAutoFit/>
          </a:bodyPr>
          <a:lstStyle/>
          <a:p>
            <a:pPr indent="446088"/>
            <a:r>
              <a:rPr lang="zh-CN" altLang="zh-CN" dirty="0"/>
              <a:t>关闭窗体，将释放该窗体所占用的资源，同时释放在该窗体对象内建立的所有资源。如果关闭的是应用程序的启动窗体，将结束应用程序。调用该方法的语法格式如下</a:t>
            </a:r>
            <a:r>
              <a:rPr lang="zh-CN" altLang="zh-CN" dirty="0" smtClean="0"/>
              <a:t>：</a:t>
            </a:r>
            <a:endParaRPr lang="zh-CN" altLang="zh-CN" dirty="0"/>
          </a:p>
        </p:txBody>
      </p:sp>
      <p:sp>
        <p:nvSpPr>
          <p:cNvPr id="4" name="圆角矩形 3"/>
          <p:cNvSpPr/>
          <p:nvPr/>
        </p:nvSpPr>
        <p:spPr>
          <a:xfrm>
            <a:off x="1480566" y="1585758"/>
            <a:ext cx="8035574"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.Close</a:t>
            </a:r>
            <a:endParaRPr lang="zh-CN" altLang="zh-CN" dirty="0"/>
          </a:p>
        </p:txBody>
      </p:sp>
      <p:sp>
        <p:nvSpPr>
          <p:cNvPr id="5" name="矩形 4"/>
          <p:cNvSpPr/>
          <p:nvPr/>
        </p:nvSpPr>
        <p:spPr>
          <a:xfrm>
            <a:off x="1480566" y="2103731"/>
            <a:ext cx="8875546" cy="615553"/>
          </a:xfrm>
          <a:prstGeom prst="rect">
            <a:avLst/>
          </a:prstGeom>
        </p:spPr>
        <p:txBody>
          <a:bodyPr wrap="square">
            <a:spAutoFit/>
          </a:bodyPr>
          <a:lstStyle/>
          <a:p>
            <a:pPr fontAlgn="ctr"/>
            <a:r>
              <a:rPr lang="zh-CN" altLang="zh-CN" dirty="0"/>
              <a:t>其中，窗体名称代表窗体对象的名称。</a:t>
            </a:r>
          </a:p>
          <a:p>
            <a:pPr fontAlgn="ctr"/>
            <a:r>
              <a:rPr lang="zh-CN" altLang="zh-CN" dirty="0"/>
              <a:t>要关闭当前窗体，可以使用</a:t>
            </a:r>
            <a:r>
              <a:rPr lang="en-US" altLang="zh-CN" dirty="0"/>
              <a:t>Me</a:t>
            </a:r>
            <a:r>
              <a:rPr lang="zh-CN" altLang="zh-CN" dirty="0"/>
              <a:t>关键词，否则应使用窗体名称，方法示例如下：</a:t>
            </a:r>
          </a:p>
        </p:txBody>
      </p:sp>
      <p:sp>
        <p:nvSpPr>
          <p:cNvPr id="6" name="圆角矩形 5"/>
          <p:cNvSpPr/>
          <p:nvPr/>
        </p:nvSpPr>
        <p:spPr>
          <a:xfrm>
            <a:off x="1480566" y="2719284"/>
            <a:ext cx="8035574" cy="681038"/>
          </a:xfrm>
          <a:prstGeom prst="roundRect">
            <a:avLst/>
          </a:prstGeom>
          <a:solidFill>
            <a:schemeClr val="accent5">
              <a:lumMod val="40000"/>
              <a:lumOff val="60000"/>
            </a:schemeClr>
          </a:solidFill>
        </p:spPr>
        <p:txBody>
          <a:bodyPr wrap="square">
            <a:spAutoFit/>
          </a:bodyPr>
          <a:lstStyle/>
          <a:p>
            <a:r>
              <a:rPr lang="en-US" altLang="zh-CN" dirty="0" err="1"/>
              <a:t>Me.Close</a:t>
            </a:r>
            <a:r>
              <a:rPr lang="en-US" altLang="zh-CN" dirty="0"/>
              <a:t>()				' </a:t>
            </a:r>
            <a:r>
              <a:rPr lang="zh-CN" altLang="zh-CN" dirty="0"/>
              <a:t>关闭当前窗体</a:t>
            </a:r>
          </a:p>
          <a:p>
            <a:r>
              <a:rPr lang="en-US" altLang="zh-CN" dirty="0"/>
              <a:t>Form1.Close()			</a:t>
            </a:r>
            <a:r>
              <a:rPr lang="en-US" altLang="zh-CN" dirty="0" smtClean="0"/>
              <a:t>	' </a:t>
            </a:r>
            <a:r>
              <a:rPr lang="zh-CN" altLang="zh-CN" dirty="0"/>
              <a:t>关闭名为</a:t>
            </a:r>
            <a:r>
              <a:rPr lang="en-US" altLang="zh-CN" dirty="0"/>
              <a:t>Form1</a:t>
            </a:r>
            <a:r>
              <a:rPr lang="zh-CN" altLang="zh-CN" dirty="0"/>
              <a:t>的窗体</a:t>
            </a:r>
          </a:p>
        </p:txBody>
      </p:sp>
      <p:sp>
        <p:nvSpPr>
          <p:cNvPr id="7" name="TextBox 6"/>
          <p:cNvSpPr txBox="1"/>
          <p:nvPr/>
        </p:nvSpPr>
        <p:spPr>
          <a:xfrm>
            <a:off x="903767" y="3431084"/>
            <a:ext cx="9356652" cy="615553"/>
          </a:xfrm>
          <a:prstGeom prst="rect">
            <a:avLst/>
          </a:prstGeom>
          <a:noFill/>
        </p:spPr>
        <p:txBody>
          <a:bodyPr wrap="square" rtlCol="0">
            <a:spAutoFit/>
          </a:bodyPr>
          <a:lstStyle/>
          <a:p>
            <a:pPr indent="542925"/>
            <a:r>
              <a:rPr lang="zh-CN" altLang="zh-CN" dirty="0"/>
              <a:t>窗体被关闭后，在运行时，动态加到该窗体上的控件不能再被访问，而在设计时，在该窗体上建立的控件可以被访问。当访问已关闭窗体上的控件时，将自动重新打开该窗体</a:t>
            </a:r>
            <a:r>
              <a:rPr lang="zh-CN" altLang="zh-CN" dirty="0" smtClean="0"/>
              <a:t>。</a:t>
            </a:r>
            <a:endParaRPr lang="zh-CN" altLang="zh-CN" dirty="0"/>
          </a:p>
        </p:txBody>
      </p:sp>
    </p:spTree>
    <p:extLst>
      <p:ext uri="{BB962C8B-B14F-4D97-AF65-F5344CB8AC3E}">
        <p14:creationId xmlns:p14="http://schemas.microsoft.com/office/powerpoint/2010/main" val="30608365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窗体透明度调节</a:t>
            </a:r>
            <a:endParaRPr lang="zh-CN" altLang="en-US" dirty="0"/>
          </a:p>
        </p:txBody>
      </p:sp>
      <p:cxnSp>
        <p:nvCxnSpPr>
          <p:cNvPr id="11" name="直接连接符 10"/>
          <p:cNvCxnSpPr/>
          <p:nvPr/>
        </p:nvCxnSpPr>
        <p:spPr>
          <a:xfrm>
            <a:off x="5305465" y="3195254"/>
            <a:ext cx="2573261"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913233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9" y="109260"/>
            <a:ext cx="230206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窗体透明度调节</a:t>
            </a:r>
            <a:endParaRPr lang="zh-CN" altLang="en-US" dirty="0"/>
          </a:p>
        </p:txBody>
      </p:sp>
      <p:sp>
        <p:nvSpPr>
          <p:cNvPr id="2" name="TextBox 1"/>
          <p:cNvSpPr txBox="1"/>
          <p:nvPr/>
        </p:nvSpPr>
        <p:spPr>
          <a:xfrm>
            <a:off x="925032" y="731702"/>
            <a:ext cx="9431079" cy="615553"/>
          </a:xfrm>
          <a:prstGeom prst="rect">
            <a:avLst/>
          </a:prstGeom>
          <a:noFill/>
        </p:spPr>
        <p:txBody>
          <a:bodyPr wrap="square" rtlCol="0">
            <a:spAutoFit/>
          </a:bodyPr>
          <a:lstStyle/>
          <a:p>
            <a:pPr indent="446088" fontAlgn="ctr"/>
            <a:r>
              <a:rPr lang="zh-CN" altLang="zh-CN" dirty="0"/>
              <a:t>【例</a:t>
            </a:r>
            <a:r>
              <a:rPr lang="en-US" altLang="zh-CN" dirty="0"/>
              <a:t>6.1</a:t>
            </a:r>
            <a:r>
              <a:rPr lang="zh-CN" altLang="zh-CN" dirty="0"/>
              <a:t>】 设计一个窗体应用程序，演示调节窗体的透明度。</a:t>
            </a:r>
          </a:p>
          <a:p>
            <a:pPr indent="446088" fontAlgn="ctr"/>
            <a:r>
              <a:rPr lang="zh-CN" altLang="zh-CN" dirty="0"/>
              <a:t>建立</a:t>
            </a:r>
            <a:r>
              <a:rPr lang="en-US" altLang="zh-CN" dirty="0"/>
              <a:t>VB.NET</a:t>
            </a:r>
            <a:r>
              <a:rPr lang="zh-CN" altLang="zh-CN" dirty="0"/>
              <a:t>工程，从工具箱中拖曳</a:t>
            </a:r>
            <a:r>
              <a:rPr lang="en-US" altLang="zh-CN" dirty="0"/>
              <a:t>2</a:t>
            </a:r>
            <a:r>
              <a:rPr lang="zh-CN" altLang="zh-CN" dirty="0"/>
              <a:t>个</a:t>
            </a:r>
            <a:r>
              <a:rPr lang="en-US" altLang="zh-CN" dirty="0"/>
              <a:t>Button</a:t>
            </a:r>
            <a:r>
              <a:rPr lang="zh-CN" altLang="zh-CN" dirty="0"/>
              <a:t>控件到窗体上。设置窗体和控件的属性，见表</a:t>
            </a:r>
            <a:r>
              <a:rPr lang="en-US" altLang="zh-CN" dirty="0"/>
              <a:t>6.2</a:t>
            </a:r>
            <a:r>
              <a:rPr lang="zh-CN" altLang="zh-CN" dirty="0" smtClean="0"/>
              <a:t>。</a:t>
            </a:r>
            <a:endParaRPr lang="zh-CN" altLang="zh-CN" dirty="0"/>
          </a:p>
        </p:txBody>
      </p:sp>
      <p:graphicFrame>
        <p:nvGraphicFramePr>
          <p:cNvPr id="3" name="表格 2"/>
          <p:cNvGraphicFramePr>
            <a:graphicFrameLocks noGrp="1"/>
          </p:cNvGraphicFramePr>
          <p:nvPr>
            <p:extLst>
              <p:ext uri="{D42A27DB-BD31-4B8C-83A1-F6EECF244321}">
                <p14:modId xmlns:p14="http://schemas.microsoft.com/office/powerpoint/2010/main" val="2842333978"/>
              </p:ext>
            </p:extLst>
          </p:nvPr>
        </p:nvGraphicFramePr>
        <p:xfrm>
          <a:off x="2160179" y="1347255"/>
          <a:ext cx="7249633" cy="1465780"/>
        </p:xfrm>
        <a:graphic>
          <a:graphicData uri="http://schemas.openxmlformats.org/drawingml/2006/table">
            <a:tbl>
              <a:tblPr/>
              <a:tblGrid>
                <a:gridCol w="756862"/>
                <a:gridCol w="1490525"/>
                <a:gridCol w="1554321"/>
                <a:gridCol w="3447925"/>
              </a:tblGrid>
              <a:tr h="366445">
                <a:tc>
                  <a:txBody>
                    <a:bodyPr/>
                    <a:lstStyle/>
                    <a:p>
                      <a:pPr algn="ctr">
                        <a:lnSpc>
                          <a:spcPts val="1560"/>
                        </a:lnSpc>
                        <a:spcAft>
                          <a:spcPts val="0"/>
                        </a:spcAft>
                        <a:tabLst>
                          <a:tab pos="5328920" algn="r"/>
                        </a:tabLst>
                      </a:pPr>
                      <a:r>
                        <a:rPr lang="zh-CN" sz="1400" b="1" kern="1050">
                          <a:effectLst/>
                          <a:latin typeface="Times New Roman"/>
                          <a:ea typeface="宋体"/>
                        </a:rPr>
                        <a:t>类别</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名称</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设置值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66445">
                <a:tc>
                  <a:txBody>
                    <a:bodyPr/>
                    <a:lstStyle/>
                    <a:p>
                      <a:pPr algn="just">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FormOpacity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可调节透明度的窗体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445">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BtnAdd</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增加透明度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445">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BtnSub</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降低透明度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TextBox 19"/>
          <p:cNvSpPr txBox="1"/>
          <p:nvPr/>
        </p:nvSpPr>
        <p:spPr>
          <a:xfrm>
            <a:off x="1116418" y="2892055"/>
            <a:ext cx="9239693" cy="615553"/>
          </a:xfrm>
          <a:prstGeom prst="rect">
            <a:avLst/>
          </a:prstGeom>
          <a:noFill/>
        </p:spPr>
        <p:txBody>
          <a:bodyPr wrap="square" rtlCol="0">
            <a:spAutoFit/>
          </a:bodyPr>
          <a:lstStyle/>
          <a:p>
            <a:pPr indent="446088"/>
            <a:r>
              <a:rPr lang="zh-CN" altLang="zh-CN" dirty="0"/>
              <a:t>表中窗体与控件的名称是指它们的</a:t>
            </a:r>
            <a:r>
              <a:rPr lang="en-US" altLang="zh-CN" dirty="0"/>
              <a:t>Name</a:t>
            </a:r>
            <a:r>
              <a:rPr lang="zh-CN" altLang="zh-CN" dirty="0"/>
              <a:t>属性值，在窗体设计器中分别双击两个按钮，在代码编辑窗口中添加代码，代码如下所示</a:t>
            </a:r>
            <a:r>
              <a:rPr lang="zh-CN" altLang="zh-CN" dirty="0" smtClean="0"/>
              <a:t>：</a:t>
            </a:r>
            <a:endParaRPr lang="zh-CN" altLang="zh-CN" dirty="0"/>
          </a:p>
        </p:txBody>
      </p:sp>
      <p:sp>
        <p:nvSpPr>
          <p:cNvPr id="21" name="TextBox 20"/>
          <p:cNvSpPr txBox="1"/>
          <p:nvPr/>
        </p:nvSpPr>
        <p:spPr>
          <a:xfrm>
            <a:off x="1648046" y="3507608"/>
            <a:ext cx="8218967" cy="3168670"/>
          </a:xfrm>
          <a:prstGeom prst="roundRect">
            <a:avLst>
              <a:gd name="adj" fmla="val 4610"/>
            </a:avLst>
          </a:prstGeom>
          <a:solidFill>
            <a:schemeClr val="accent5">
              <a:lumMod val="40000"/>
              <a:lumOff val="60000"/>
            </a:schemeClr>
          </a:solidFill>
        </p:spPr>
        <p:txBody>
          <a:bodyPr wrap="square" rtlCol="0">
            <a:spAutoFit/>
          </a:bodyPr>
          <a:lstStyle/>
          <a:p>
            <a:r>
              <a:rPr lang="en-US" altLang="zh-CN" sz="1400" dirty="0"/>
              <a:t>Public Class </a:t>
            </a:r>
            <a:r>
              <a:rPr lang="en-US" altLang="zh-CN" sz="1400" dirty="0" err="1"/>
              <a:t>FormOpacity</a:t>
            </a:r>
            <a:endParaRPr lang="zh-CN" altLang="zh-CN" sz="1400" dirty="0"/>
          </a:p>
          <a:p>
            <a:r>
              <a:rPr lang="en-US" altLang="zh-CN" sz="1400" dirty="0"/>
              <a:t>    Private Sub </a:t>
            </a:r>
            <a:r>
              <a:rPr lang="en-US" altLang="zh-CN" sz="1400" dirty="0" err="1"/>
              <a:t>BtnAdd_Click</a:t>
            </a:r>
            <a:r>
              <a:rPr lang="en-US" altLang="zh-CN" sz="1400" dirty="0"/>
              <a:t>(</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 </a:t>
            </a:r>
            <a:r>
              <a:rPr lang="en-US" altLang="zh-CN" sz="1400" dirty="0"/>
              <a:t>Handles </a:t>
            </a:r>
            <a:r>
              <a:rPr lang="en-US" altLang="zh-CN" sz="1400" dirty="0" err="1"/>
              <a:t>BtnAdd.Click</a:t>
            </a:r>
            <a:endParaRPr lang="zh-CN" altLang="zh-CN" sz="1400" dirty="0"/>
          </a:p>
          <a:p>
            <a:r>
              <a:rPr lang="en-US" altLang="zh-CN" sz="1400" dirty="0"/>
              <a:t>        </a:t>
            </a:r>
            <a:r>
              <a:rPr lang="en-US" altLang="zh-CN" sz="1400" dirty="0" err="1"/>
              <a:t>Me.Opacity</a:t>
            </a:r>
            <a:r>
              <a:rPr lang="en-US" altLang="zh-CN" sz="1400" dirty="0"/>
              <a:t> += 0.1</a:t>
            </a:r>
            <a:endParaRPr lang="zh-CN" altLang="zh-CN" sz="1400" dirty="0"/>
          </a:p>
          <a:p>
            <a:r>
              <a:rPr lang="en-US" altLang="zh-CN" sz="1400" dirty="0"/>
              <a:t>    End Sub</a:t>
            </a:r>
            <a:endParaRPr lang="zh-CN" altLang="zh-CN" sz="1400" dirty="0"/>
          </a:p>
          <a:p>
            <a:r>
              <a:rPr lang="en-US" altLang="zh-CN" sz="1400" dirty="0"/>
              <a:t>    Private Sub </a:t>
            </a:r>
            <a:r>
              <a:rPr lang="en-US" altLang="zh-CN" sz="1400" dirty="0" err="1"/>
              <a:t>BtnSub_Click</a:t>
            </a:r>
            <a:r>
              <a:rPr lang="en-US" altLang="zh-CN" sz="1400" dirty="0"/>
              <a:t>(</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 </a:t>
            </a:r>
            <a:r>
              <a:rPr lang="en-US" altLang="zh-CN" sz="1400" dirty="0"/>
              <a:t>Handles </a:t>
            </a:r>
            <a:r>
              <a:rPr lang="en-US" altLang="zh-CN" sz="1400" dirty="0" err="1"/>
              <a:t>BtnSub.Click</a:t>
            </a:r>
            <a:endParaRPr lang="zh-CN" altLang="zh-CN" sz="1400" dirty="0"/>
          </a:p>
          <a:p>
            <a:r>
              <a:rPr lang="en-US" altLang="zh-CN" sz="1400" dirty="0"/>
              <a:t>        If </a:t>
            </a:r>
            <a:r>
              <a:rPr lang="en-US" altLang="zh-CN" sz="1400" dirty="0" err="1"/>
              <a:t>Me.Opacity</a:t>
            </a:r>
            <a:r>
              <a:rPr lang="en-US" altLang="zh-CN" sz="1400" dirty="0"/>
              <a:t> &gt; 0.2 Then</a:t>
            </a:r>
            <a:endParaRPr lang="zh-CN" altLang="zh-CN" sz="1400" dirty="0"/>
          </a:p>
          <a:p>
            <a:r>
              <a:rPr lang="en-US" altLang="zh-CN" sz="1400" dirty="0"/>
              <a:t>            </a:t>
            </a:r>
            <a:r>
              <a:rPr lang="en-US" altLang="zh-CN" sz="1400" dirty="0" err="1"/>
              <a:t>Me.Opacity</a:t>
            </a:r>
            <a:r>
              <a:rPr lang="en-US" altLang="zh-CN" sz="1400" dirty="0"/>
              <a:t> -= 0.1</a:t>
            </a:r>
            <a:endParaRPr lang="zh-CN" altLang="zh-CN" sz="1400" dirty="0"/>
          </a:p>
          <a:p>
            <a:r>
              <a:rPr lang="en-US" altLang="zh-CN" sz="1400" dirty="0"/>
              <a:t>        Else</a:t>
            </a:r>
            <a:endParaRPr lang="zh-CN" altLang="zh-CN" sz="1400" dirty="0"/>
          </a:p>
          <a:p>
            <a:r>
              <a:rPr lang="en-US" altLang="zh-CN" sz="1400" dirty="0"/>
              <a:t>            </a:t>
            </a:r>
            <a:r>
              <a:rPr lang="en-US" altLang="zh-CN" sz="1400" dirty="0" err="1"/>
              <a:t>Me.Opacity</a:t>
            </a:r>
            <a:r>
              <a:rPr lang="en-US" altLang="zh-CN" sz="1400" dirty="0"/>
              <a:t> = 1</a:t>
            </a:r>
            <a:endParaRPr lang="zh-CN" altLang="zh-CN" sz="1400" dirty="0"/>
          </a:p>
          <a:p>
            <a:r>
              <a:rPr lang="en-US" altLang="zh-CN" sz="1400" dirty="0"/>
              <a:t>        End If</a:t>
            </a:r>
            <a:endParaRPr lang="zh-CN" altLang="zh-CN" sz="1400" dirty="0"/>
          </a:p>
          <a:p>
            <a:r>
              <a:rPr lang="en-US" altLang="zh-CN" sz="1400" dirty="0"/>
              <a:t>    End Sub</a:t>
            </a:r>
            <a:endParaRPr lang="zh-CN" altLang="zh-CN" sz="1400" dirty="0"/>
          </a:p>
          <a:p>
            <a:r>
              <a:rPr lang="en-US" altLang="zh-CN" sz="1400" dirty="0"/>
              <a:t>End </a:t>
            </a:r>
            <a:r>
              <a:rPr lang="en-US" altLang="zh-CN" sz="1400" dirty="0" smtClean="0"/>
              <a:t>Class</a:t>
            </a:r>
          </a:p>
        </p:txBody>
      </p:sp>
    </p:spTree>
    <p:extLst>
      <p:ext uri="{BB962C8B-B14F-4D97-AF65-F5344CB8AC3E}">
        <p14:creationId xmlns:p14="http://schemas.microsoft.com/office/powerpoint/2010/main" val="361723454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30206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窗体透明度调节</a:t>
            </a:r>
            <a:endParaRPr lang="zh-CN" altLang="en-US" dirty="0"/>
          </a:p>
        </p:txBody>
      </p:sp>
      <p:sp>
        <p:nvSpPr>
          <p:cNvPr id="3" name="矩形 2"/>
          <p:cNvSpPr/>
          <p:nvPr/>
        </p:nvSpPr>
        <p:spPr>
          <a:xfrm>
            <a:off x="1387649" y="935239"/>
            <a:ext cx="5256567" cy="353943"/>
          </a:xfrm>
          <a:prstGeom prst="rect">
            <a:avLst/>
          </a:prstGeom>
        </p:spPr>
        <p:txBody>
          <a:bodyPr wrap="none">
            <a:spAutoFit/>
          </a:bodyPr>
          <a:lstStyle/>
          <a:p>
            <a:pPr fontAlgn="ctr"/>
            <a:r>
              <a:rPr lang="zh-CN" altLang="zh-CN" dirty="0"/>
              <a:t>启动程序，调节窗体透明度前后的效果如图</a:t>
            </a:r>
            <a:r>
              <a:rPr lang="en-US" altLang="zh-CN" dirty="0"/>
              <a:t>6.3</a:t>
            </a:r>
            <a:r>
              <a:rPr lang="zh-CN" altLang="zh-CN" dirty="0"/>
              <a:t>所示。</a:t>
            </a:r>
          </a:p>
        </p:txBody>
      </p:sp>
      <p:pic>
        <p:nvPicPr>
          <p:cNvPr id="9218" name="Picture 2" descr="6t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307" y="1499190"/>
            <a:ext cx="6953693" cy="1937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7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窗体的定位</a:t>
            </a:r>
            <a:endParaRPr lang="zh-CN" altLang="en-US" dirty="0"/>
          </a:p>
        </p:txBody>
      </p:sp>
      <p:cxnSp>
        <p:nvCxnSpPr>
          <p:cNvPr id="11" name="直接连接符 10"/>
          <p:cNvCxnSpPr/>
          <p:nvPr/>
        </p:nvCxnSpPr>
        <p:spPr>
          <a:xfrm>
            <a:off x="5305465" y="3195254"/>
            <a:ext cx="2105960"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270540" y="3340054"/>
            <a:ext cx="218286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．初始位置的设定</a:t>
            </a:r>
          </a:p>
        </p:txBody>
      </p:sp>
      <p:sp>
        <p:nvSpPr>
          <p:cNvPr id="16" name="文本占位符 5"/>
          <p:cNvSpPr txBox="1">
            <a:spLocks/>
          </p:cNvSpPr>
          <p:nvPr/>
        </p:nvSpPr>
        <p:spPr>
          <a:xfrm>
            <a:off x="5270540" y="3763310"/>
            <a:ext cx="218286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．以编程方式定位窗体</a:t>
            </a:r>
          </a:p>
        </p:txBody>
      </p:sp>
      <p:sp>
        <p:nvSpPr>
          <p:cNvPr id="17" name="文本占位符 5"/>
          <p:cNvSpPr txBox="1">
            <a:spLocks/>
          </p:cNvSpPr>
          <p:nvPr/>
        </p:nvSpPr>
        <p:spPr>
          <a:xfrm>
            <a:off x="5270540" y="4178020"/>
            <a:ext cx="2182866" cy="245124"/>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．使窗口始终位于最前</a:t>
            </a:r>
          </a:p>
        </p:txBody>
      </p:sp>
    </p:spTree>
    <p:extLst>
      <p:ext uri="{BB962C8B-B14F-4D97-AF65-F5344CB8AC3E}">
        <p14:creationId xmlns:p14="http://schemas.microsoft.com/office/powerpoint/2010/main" val="53542293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400"/>
                                        <p:tgtEl>
                                          <p:spTgt spid="16"/>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50651"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．初始位置的设定</a:t>
            </a:r>
          </a:p>
        </p:txBody>
      </p:sp>
      <p:sp>
        <p:nvSpPr>
          <p:cNvPr id="3" name="TextBox 2"/>
          <p:cNvSpPr txBox="1"/>
          <p:nvPr/>
        </p:nvSpPr>
        <p:spPr>
          <a:xfrm>
            <a:off x="893135" y="861237"/>
            <a:ext cx="9505507" cy="615553"/>
          </a:xfrm>
          <a:prstGeom prst="rect">
            <a:avLst/>
          </a:prstGeom>
          <a:noFill/>
        </p:spPr>
        <p:txBody>
          <a:bodyPr wrap="square" rtlCol="0">
            <a:spAutoFit/>
          </a:bodyPr>
          <a:lstStyle/>
          <a:p>
            <a:pPr indent="446088"/>
            <a:r>
              <a:rPr lang="zh-CN" altLang="zh-CN" dirty="0"/>
              <a:t>所谓“初始位置”即窗体的启动位置，是指程序开始运行后窗体在屏幕上的位置，可以通过窗体的</a:t>
            </a:r>
            <a:r>
              <a:rPr lang="en-US" altLang="zh-CN" dirty="0" err="1"/>
              <a:t>StartPosition</a:t>
            </a:r>
            <a:r>
              <a:rPr lang="zh-CN" altLang="zh-CN" dirty="0"/>
              <a:t>属性来设置。</a:t>
            </a:r>
            <a:r>
              <a:rPr lang="en-US" altLang="zh-CN" dirty="0" err="1"/>
              <a:t>StartPosition</a:t>
            </a:r>
            <a:r>
              <a:rPr lang="zh-CN" altLang="zh-CN" dirty="0"/>
              <a:t>属性可以在属性窗口中设置，如图</a:t>
            </a:r>
            <a:r>
              <a:rPr lang="en-US" altLang="zh-CN" dirty="0"/>
              <a:t>6.4</a:t>
            </a:r>
            <a:r>
              <a:rPr lang="zh-CN" altLang="zh-CN" dirty="0"/>
              <a:t>所示。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516" y="1594884"/>
            <a:ext cx="3668232" cy="4404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2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50651"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．初始位置的设定</a:t>
            </a:r>
          </a:p>
        </p:txBody>
      </p:sp>
      <p:sp>
        <p:nvSpPr>
          <p:cNvPr id="3" name="矩形 2"/>
          <p:cNvSpPr/>
          <p:nvPr/>
        </p:nvSpPr>
        <p:spPr>
          <a:xfrm>
            <a:off x="1222110" y="871443"/>
            <a:ext cx="3992760" cy="353943"/>
          </a:xfrm>
          <a:prstGeom prst="rect">
            <a:avLst/>
          </a:prstGeom>
        </p:spPr>
        <p:txBody>
          <a:bodyPr wrap="none">
            <a:spAutoFit/>
          </a:bodyPr>
          <a:lstStyle/>
          <a:p>
            <a:pPr fontAlgn="ctr"/>
            <a:r>
              <a:rPr lang="en-US" altLang="zh-CN" dirty="0" err="1"/>
              <a:t>StartPosition</a:t>
            </a:r>
            <a:r>
              <a:rPr lang="zh-CN" altLang="zh-CN" dirty="0"/>
              <a:t>属性各选项的含义见表</a:t>
            </a:r>
            <a:r>
              <a:rPr lang="en-US" altLang="zh-CN" dirty="0"/>
              <a:t>6.3</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2344755815"/>
              </p:ext>
            </p:extLst>
          </p:nvPr>
        </p:nvGraphicFramePr>
        <p:xfrm>
          <a:off x="2097213" y="1399844"/>
          <a:ext cx="7557150" cy="2183328"/>
        </p:xfrm>
        <a:graphic>
          <a:graphicData uri="http://schemas.openxmlformats.org/drawingml/2006/table">
            <a:tbl>
              <a:tblPr/>
              <a:tblGrid>
                <a:gridCol w="2057056"/>
                <a:gridCol w="5500094"/>
              </a:tblGrid>
              <a:tr h="363888">
                <a:tc>
                  <a:txBody>
                    <a:bodyPr/>
                    <a:lstStyle/>
                    <a:p>
                      <a:pPr algn="ctr">
                        <a:lnSpc>
                          <a:spcPts val="1560"/>
                        </a:lnSpc>
                        <a:spcAft>
                          <a:spcPts val="0"/>
                        </a:spcAft>
                        <a:tabLst>
                          <a:tab pos="5328920" algn="r"/>
                        </a:tabLst>
                      </a:pPr>
                      <a:r>
                        <a:rPr lang="zh-CN" sz="1400" b="1" kern="1050">
                          <a:effectLst/>
                          <a:latin typeface="Times New Roman"/>
                          <a:ea typeface="宋体"/>
                        </a:rPr>
                        <a:t>位置</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描述</a:t>
                      </a:r>
                      <a:endParaRPr lang="zh-CN" sz="1400" kern="1050">
                        <a:effectLst/>
                        <a:latin typeface="Times New Roman"/>
                        <a:ea typeface="宋体"/>
                      </a:endParaRP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63888">
                <a:tc>
                  <a:txBody>
                    <a:bodyPr/>
                    <a:lstStyle/>
                    <a:p>
                      <a:pPr algn="just">
                        <a:lnSpc>
                          <a:spcPts val="1560"/>
                        </a:lnSpc>
                        <a:spcAft>
                          <a:spcPts val="0"/>
                        </a:spcAft>
                        <a:tabLst>
                          <a:tab pos="5328920" algn="r"/>
                        </a:tabLst>
                      </a:pPr>
                      <a:r>
                        <a:rPr lang="en-US" sz="1400" kern="1050">
                          <a:effectLst/>
                          <a:latin typeface="Times New Roman"/>
                          <a:ea typeface="宋体"/>
                        </a:rPr>
                        <a:t>Manual</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窗体的位置由</a:t>
                      </a:r>
                      <a:r>
                        <a:rPr lang="en-US" sz="1400" kern="1050">
                          <a:effectLst/>
                          <a:latin typeface="Times New Roman"/>
                          <a:ea typeface="宋体"/>
                        </a:rPr>
                        <a:t>Location</a:t>
                      </a:r>
                      <a:r>
                        <a:rPr lang="zh-CN" sz="1400" kern="1050">
                          <a:effectLst/>
                          <a:latin typeface="Times New Roman"/>
                          <a:ea typeface="宋体"/>
                        </a:rPr>
                        <a:t>属性确定</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888">
                <a:tc>
                  <a:txBody>
                    <a:bodyPr/>
                    <a:lstStyle/>
                    <a:p>
                      <a:pPr algn="just">
                        <a:lnSpc>
                          <a:spcPts val="1560"/>
                        </a:lnSpc>
                        <a:spcAft>
                          <a:spcPts val="0"/>
                        </a:spcAft>
                        <a:tabLst>
                          <a:tab pos="5328920" algn="r"/>
                        </a:tabLst>
                      </a:pPr>
                      <a:r>
                        <a:rPr lang="en-US" sz="1400" kern="1050">
                          <a:effectLst/>
                          <a:latin typeface="Times New Roman"/>
                          <a:ea typeface="宋体"/>
                        </a:rPr>
                        <a:t>CenterScreen</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窗体在当前显示窗口中居中，其尺寸在窗体大小中指定</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888">
                <a:tc>
                  <a:txBody>
                    <a:bodyPr/>
                    <a:lstStyle/>
                    <a:p>
                      <a:pPr algn="just">
                        <a:lnSpc>
                          <a:spcPts val="1560"/>
                        </a:lnSpc>
                        <a:spcAft>
                          <a:spcPts val="0"/>
                        </a:spcAft>
                        <a:tabLst>
                          <a:tab pos="5328920" algn="r"/>
                        </a:tabLst>
                      </a:pPr>
                      <a:r>
                        <a:rPr lang="en-US" sz="1400" kern="1050">
                          <a:effectLst/>
                          <a:latin typeface="Times New Roman"/>
                          <a:ea typeface="宋体"/>
                        </a:rPr>
                        <a:t>WindowsDefaultLocation</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窗体定位在</a:t>
                      </a:r>
                      <a:r>
                        <a:rPr lang="en-US" sz="1400" kern="1050">
                          <a:effectLst/>
                          <a:latin typeface="Times New Roman"/>
                          <a:ea typeface="宋体"/>
                        </a:rPr>
                        <a:t>Windows</a:t>
                      </a:r>
                      <a:r>
                        <a:rPr lang="zh-CN" sz="1400" kern="1050">
                          <a:effectLst/>
                          <a:latin typeface="Times New Roman"/>
                          <a:ea typeface="宋体"/>
                        </a:rPr>
                        <a:t>默认位置上，其尺寸在窗体大小中指定</a:t>
                      </a:r>
                      <a:r>
                        <a:rPr lang="en-US" sz="1400" kern="1050">
                          <a:effectLst/>
                          <a:latin typeface="Times New Roman"/>
                          <a:ea typeface="宋体"/>
                        </a:rPr>
                        <a:t> </a:t>
                      </a:r>
                      <a:endParaRPr lang="zh-CN" sz="1400" kern="1050">
                        <a:effectLst/>
                        <a:latin typeface="Times New Roman"/>
                        <a:ea typeface="宋体"/>
                      </a:endParaRP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888">
                <a:tc>
                  <a:txBody>
                    <a:bodyPr/>
                    <a:lstStyle/>
                    <a:p>
                      <a:pPr algn="just">
                        <a:lnSpc>
                          <a:spcPts val="1560"/>
                        </a:lnSpc>
                        <a:spcAft>
                          <a:spcPts val="0"/>
                        </a:spcAft>
                        <a:tabLst>
                          <a:tab pos="5328920" algn="r"/>
                        </a:tabLst>
                      </a:pPr>
                      <a:r>
                        <a:rPr lang="en-US" sz="1400" kern="1050">
                          <a:effectLst/>
                          <a:latin typeface="Times New Roman"/>
                          <a:ea typeface="宋体"/>
                        </a:rPr>
                        <a:t>WindowsDefaultBounds</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窗体定位在</a:t>
                      </a:r>
                      <a:r>
                        <a:rPr lang="en-US" sz="1400" kern="1050">
                          <a:effectLst/>
                          <a:latin typeface="Times New Roman"/>
                          <a:ea typeface="宋体"/>
                        </a:rPr>
                        <a:t>Windows</a:t>
                      </a:r>
                      <a:r>
                        <a:rPr lang="zh-CN" sz="1400" kern="1050">
                          <a:effectLst/>
                          <a:latin typeface="Times New Roman"/>
                          <a:ea typeface="宋体"/>
                        </a:rPr>
                        <a:t>默认位置上，其边界也由</a:t>
                      </a:r>
                      <a:r>
                        <a:rPr lang="en-US" sz="1400" kern="1050">
                          <a:effectLst/>
                          <a:latin typeface="Times New Roman"/>
                          <a:ea typeface="宋体"/>
                        </a:rPr>
                        <a:t>Windows</a:t>
                      </a:r>
                      <a:r>
                        <a:rPr lang="zh-CN" sz="1400" kern="1050">
                          <a:effectLst/>
                          <a:latin typeface="Times New Roman"/>
                          <a:ea typeface="宋体"/>
                        </a:rPr>
                        <a:t>默认决定</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888">
                <a:tc>
                  <a:txBody>
                    <a:bodyPr/>
                    <a:lstStyle/>
                    <a:p>
                      <a:pPr algn="just">
                        <a:lnSpc>
                          <a:spcPts val="1560"/>
                        </a:lnSpc>
                        <a:spcAft>
                          <a:spcPts val="0"/>
                        </a:spcAft>
                        <a:tabLst>
                          <a:tab pos="5328920" algn="r"/>
                        </a:tabLst>
                      </a:pPr>
                      <a:r>
                        <a:rPr lang="en-US" sz="1400" kern="1050">
                          <a:effectLst/>
                          <a:latin typeface="Times New Roman"/>
                          <a:ea typeface="宋体"/>
                        </a:rPr>
                        <a:t>CenterParent</a:t>
                      </a:r>
                      <a:endParaRPr lang="zh-CN" sz="1400" kern="105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窗体在其父窗体中居中</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8698411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．以编程方式定位窗体</a:t>
            </a:r>
          </a:p>
        </p:txBody>
      </p:sp>
      <p:sp>
        <p:nvSpPr>
          <p:cNvPr id="3" name="TextBox 2"/>
          <p:cNvSpPr txBox="1"/>
          <p:nvPr/>
        </p:nvSpPr>
        <p:spPr>
          <a:xfrm>
            <a:off x="839972" y="850605"/>
            <a:ext cx="9484242" cy="1400383"/>
          </a:xfrm>
          <a:prstGeom prst="rect">
            <a:avLst/>
          </a:prstGeom>
          <a:noFill/>
        </p:spPr>
        <p:txBody>
          <a:bodyPr wrap="square" rtlCol="0">
            <a:spAutoFit/>
          </a:bodyPr>
          <a:lstStyle/>
          <a:p>
            <a:pPr indent="446088"/>
            <a:r>
              <a:rPr lang="en-US" altLang="zh-CN" dirty="0"/>
              <a:t>Location</a:t>
            </a:r>
            <a:r>
              <a:rPr lang="zh-CN" altLang="zh-CN" dirty="0"/>
              <a:t>属性可支持任意动态地指定窗体在计算机屏幕上的显示位置，它以像素为单位指定窗体左上角的位置，在窗体的</a:t>
            </a:r>
            <a:r>
              <a:rPr lang="en-US" altLang="zh-CN" dirty="0" err="1"/>
              <a:t>StartPosition</a:t>
            </a:r>
            <a:r>
              <a:rPr lang="zh-CN" altLang="zh-CN" dirty="0"/>
              <a:t>属性被置为</a:t>
            </a:r>
            <a:r>
              <a:rPr lang="en-US" altLang="zh-CN" dirty="0"/>
              <a:t>Manual</a:t>
            </a:r>
            <a:r>
              <a:rPr lang="zh-CN" altLang="zh-CN" dirty="0"/>
              <a:t>的前提下，就可以为</a:t>
            </a:r>
            <a:r>
              <a:rPr lang="en-US" altLang="zh-CN" dirty="0"/>
              <a:t>Location</a:t>
            </a:r>
            <a:r>
              <a:rPr lang="zh-CN" altLang="zh-CN" dirty="0"/>
              <a:t>属性键入值（以逗号分隔）来定位窗体，其中第</a:t>
            </a:r>
            <a:r>
              <a:rPr lang="en-US" altLang="zh-CN" dirty="0"/>
              <a:t>1</a:t>
            </a:r>
            <a:r>
              <a:rPr lang="zh-CN" altLang="zh-CN" dirty="0"/>
              <a:t>个数字（</a:t>
            </a:r>
            <a:r>
              <a:rPr lang="en-US" altLang="zh-CN" dirty="0"/>
              <a:t>X</a:t>
            </a:r>
            <a:r>
              <a:rPr lang="zh-CN" altLang="zh-CN" dirty="0"/>
              <a:t>）是到显示区域左边界的距离（像素），第</a:t>
            </a:r>
            <a:r>
              <a:rPr lang="en-US" altLang="zh-CN" dirty="0"/>
              <a:t>2</a:t>
            </a:r>
            <a:r>
              <a:rPr lang="zh-CN" altLang="zh-CN" dirty="0"/>
              <a:t>个数字（</a:t>
            </a:r>
            <a:r>
              <a:rPr lang="en-US" altLang="zh-CN" dirty="0"/>
              <a:t>Y</a:t>
            </a:r>
            <a:r>
              <a:rPr lang="zh-CN" altLang="zh-CN" dirty="0"/>
              <a:t>）是到显示区域上边界的距离（像素），可以展开</a:t>
            </a:r>
            <a:r>
              <a:rPr lang="en-US" altLang="zh-CN" dirty="0"/>
              <a:t>Location</a:t>
            </a:r>
            <a:r>
              <a:rPr lang="zh-CN" altLang="zh-CN" dirty="0"/>
              <a:t>属性，分别输入</a:t>
            </a:r>
            <a:r>
              <a:rPr lang="en-US" altLang="zh-CN" dirty="0"/>
              <a:t>X</a:t>
            </a:r>
            <a:r>
              <a:rPr lang="zh-CN" altLang="zh-CN" dirty="0"/>
              <a:t>和</a:t>
            </a:r>
            <a:r>
              <a:rPr lang="en-US" altLang="zh-CN" dirty="0"/>
              <a:t>Y</a:t>
            </a:r>
            <a:r>
              <a:rPr lang="zh-CN" altLang="zh-CN" dirty="0"/>
              <a:t>子属性值，如图</a:t>
            </a:r>
            <a:r>
              <a:rPr lang="en-US" altLang="zh-CN" dirty="0"/>
              <a:t>6.5</a:t>
            </a:r>
            <a:r>
              <a:rPr lang="zh-CN" altLang="zh-CN" dirty="0"/>
              <a:t>所示</a:t>
            </a:r>
            <a:r>
              <a:rPr lang="zh-CN" altLang="zh-CN" dirty="0" smtClean="0"/>
              <a:t>。</a:t>
            </a:r>
            <a:endParaRPr lang="zh-CN" altLang="zh-CN"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046" y="2250988"/>
            <a:ext cx="3285461" cy="3960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152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．以编程方式定位窗体</a:t>
            </a:r>
          </a:p>
        </p:txBody>
      </p:sp>
      <p:sp>
        <p:nvSpPr>
          <p:cNvPr id="3" name="TextBox 2"/>
          <p:cNvSpPr txBox="1"/>
          <p:nvPr/>
        </p:nvSpPr>
        <p:spPr>
          <a:xfrm>
            <a:off x="978195" y="925032"/>
            <a:ext cx="9324754" cy="615553"/>
          </a:xfrm>
          <a:prstGeom prst="rect">
            <a:avLst/>
          </a:prstGeom>
          <a:noFill/>
        </p:spPr>
        <p:txBody>
          <a:bodyPr wrap="square" rtlCol="0">
            <a:spAutoFit/>
          </a:bodyPr>
          <a:lstStyle/>
          <a:p>
            <a:pPr indent="446088"/>
            <a:r>
              <a:rPr lang="en-US" altLang="zh-CN" dirty="0"/>
              <a:t>Location</a:t>
            </a:r>
            <a:r>
              <a:rPr lang="zh-CN" altLang="zh-CN" dirty="0"/>
              <a:t>属性的这些特点，使它非常适合在编程时定位窗体。写程序时，将窗体的</a:t>
            </a:r>
            <a:r>
              <a:rPr lang="en-US" altLang="zh-CN" dirty="0"/>
              <a:t>Location</a:t>
            </a:r>
            <a:r>
              <a:rPr lang="zh-CN" altLang="zh-CN" dirty="0"/>
              <a:t>属性设置为</a:t>
            </a:r>
            <a:r>
              <a:rPr lang="en-US" altLang="zh-CN" dirty="0"/>
              <a:t>Point</a:t>
            </a:r>
            <a:r>
              <a:rPr lang="zh-CN" altLang="zh-CN" dirty="0"/>
              <a:t>来定义窗体的位置，例如</a:t>
            </a:r>
            <a:r>
              <a:rPr lang="zh-CN" altLang="zh-CN" dirty="0" smtClean="0"/>
              <a:t>：</a:t>
            </a:r>
            <a:endParaRPr lang="zh-CN" altLang="zh-CN" dirty="0"/>
          </a:p>
        </p:txBody>
      </p:sp>
      <p:sp>
        <p:nvSpPr>
          <p:cNvPr id="4" name="圆角矩形 3"/>
          <p:cNvSpPr/>
          <p:nvPr/>
        </p:nvSpPr>
        <p:spPr>
          <a:xfrm>
            <a:off x="1575529" y="1626355"/>
            <a:ext cx="8206423" cy="391597"/>
          </a:xfrm>
          <a:prstGeom prst="roundRect">
            <a:avLst/>
          </a:prstGeom>
          <a:solidFill>
            <a:schemeClr val="accent5">
              <a:lumMod val="40000"/>
              <a:lumOff val="60000"/>
            </a:schemeClr>
          </a:solidFill>
        </p:spPr>
        <p:txBody>
          <a:bodyPr wrap="square">
            <a:spAutoFit/>
          </a:bodyPr>
          <a:lstStyle/>
          <a:p>
            <a:r>
              <a:rPr lang="en-US" altLang="zh-CN" dirty="0" err="1"/>
              <a:t>Me.Location</a:t>
            </a:r>
            <a:r>
              <a:rPr lang="en-US" altLang="zh-CN" dirty="0"/>
              <a:t> = New Point(100, 100)</a:t>
            </a:r>
            <a:endParaRPr lang="zh-CN" altLang="zh-CN" dirty="0"/>
          </a:p>
        </p:txBody>
      </p:sp>
      <p:sp>
        <p:nvSpPr>
          <p:cNvPr id="5" name="矩形 4"/>
          <p:cNvSpPr/>
          <p:nvPr/>
        </p:nvSpPr>
        <p:spPr>
          <a:xfrm>
            <a:off x="978195" y="2070272"/>
            <a:ext cx="9324754" cy="615553"/>
          </a:xfrm>
          <a:prstGeom prst="rect">
            <a:avLst/>
          </a:prstGeom>
        </p:spPr>
        <p:txBody>
          <a:bodyPr wrap="square">
            <a:spAutoFit/>
          </a:bodyPr>
          <a:lstStyle/>
          <a:p>
            <a:pPr indent="446088" fontAlgn="ctr"/>
            <a:r>
              <a:rPr lang="zh-CN" altLang="zh-CN" dirty="0"/>
              <a:t>或使用</a:t>
            </a:r>
            <a:r>
              <a:rPr lang="en-US" altLang="zh-CN" dirty="0"/>
              <a:t>Left</a:t>
            </a:r>
            <a:r>
              <a:rPr lang="zh-CN" altLang="zh-CN" dirty="0"/>
              <a:t>子属性（用于</a:t>
            </a:r>
            <a:r>
              <a:rPr lang="en-US" altLang="zh-CN" dirty="0"/>
              <a:t> X </a:t>
            </a:r>
            <a:r>
              <a:rPr lang="zh-CN" altLang="zh-CN" dirty="0"/>
              <a:t>坐标）和</a:t>
            </a:r>
            <a:r>
              <a:rPr lang="en-US" altLang="zh-CN" dirty="0"/>
              <a:t>Top</a:t>
            </a:r>
            <a:r>
              <a:rPr lang="zh-CN" altLang="zh-CN" dirty="0"/>
              <a:t>子属性（用于</a:t>
            </a:r>
            <a:r>
              <a:rPr lang="en-US" altLang="zh-CN" dirty="0"/>
              <a:t>Y</a:t>
            </a:r>
            <a:r>
              <a:rPr lang="zh-CN" altLang="zh-CN" dirty="0"/>
              <a:t>坐标）更改窗体位置的</a:t>
            </a:r>
            <a:r>
              <a:rPr lang="en-US" altLang="zh-CN" dirty="0"/>
              <a:t>X</a:t>
            </a:r>
            <a:r>
              <a:rPr lang="zh-CN" altLang="zh-CN" dirty="0"/>
              <a:t>坐标和</a:t>
            </a:r>
            <a:r>
              <a:rPr lang="en-US" altLang="zh-CN" dirty="0"/>
              <a:t>Y</a:t>
            </a:r>
            <a:r>
              <a:rPr lang="zh-CN" altLang="zh-CN" dirty="0"/>
              <a:t>坐标。例如，将窗体的</a:t>
            </a:r>
            <a:r>
              <a:rPr lang="en-US" altLang="zh-CN" dirty="0"/>
              <a:t>X</a:t>
            </a:r>
            <a:r>
              <a:rPr lang="zh-CN" altLang="zh-CN" dirty="0"/>
              <a:t>坐标调整为</a:t>
            </a:r>
            <a:r>
              <a:rPr lang="en-US" altLang="zh-CN" dirty="0"/>
              <a:t>300</a:t>
            </a:r>
            <a:r>
              <a:rPr lang="zh-CN" altLang="zh-CN" dirty="0"/>
              <a:t>个像素点：</a:t>
            </a:r>
          </a:p>
        </p:txBody>
      </p:sp>
      <p:sp>
        <p:nvSpPr>
          <p:cNvPr id="6" name="圆角矩形 5"/>
          <p:cNvSpPr/>
          <p:nvPr/>
        </p:nvSpPr>
        <p:spPr>
          <a:xfrm>
            <a:off x="1575529" y="2685825"/>
            <a:ext cx="8206423" cy="391597"/>
          </a:xfrm>
          <a:prstGeom prst="roundRect">
            <a:avLst/>
          </a:prstGeom>
          <a:solidFill>
            <a:schemeClr val="accent5">
              <a:lumMod val="40000"/>
              <a:lumOff val="60000"/>
            </a:schemeClr>
          </a:solidFill>
        </p:spPr>
        <p:txBody>
          <a:bodyPr wrap="square">
            <a:spAutoFit/>
          </a:bodyPr>
          <a:lstStyle/>
          <a:p>
            <a:r>
              <a:rPr lang="en-US" altLang="zh-CN" dirty="0" err="1"/>
              <a:t>Me.Left</a:t>
            </a:r>
            <a:r>
              <a:rPr lang="en-US" altLang="zh-CN" dirty="0"/>
              <a:t> = 300</a:t>
            </a:r>
            <a:endParaRPr lang="zh-CN" altLang="zh-CN" dirty="0"/>
          </a:p>
        </p:txBody>
      </p:sp>
    </p:spTree>
    <p:extLst>
      <p:ext uri="{BB962C8B-B14F-4D97-AF65-F5344CB8AC3E}">
        <p14:creationId xmlns:p14="http://schemas.microsoft.com/office/powerpoint/2010/main" val="18837382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．使窗口始终位于最前</a:t>
            </a:r>
          </a:p>
        </p:txBody>
      </p:sp>
      <p:sp>
        <p:nvSpPr>
          <p:cNvPr id="3" name="TextBox 2"/>
          <p:cNvSpPr txBox="1"/>
          <p:nvPr/>
        </p:nvSpPr>
        <p:spPr>
          <a:xfrm>
            <a:off x="946298" y="1116419"/>
            <a:ext cx="9484242" cy="1661993"/>
          </a:xfrm>
          <a:prstGeom prst="rect">
            <a:avLst/>
          </a:prstGeom>
          <a:noFill/>
        </p:spPr>
        <p:txBody>
          <a:bodyPr wrap="square" rtlCol="0">
            <a:spAutoFit/>
          </a:bodyPr>
          <a:lstStyle/>
          <a:p>
            <a:pPr indent="446088" fontAlgn="ctr">
              <a:lnSpc>
                <a:spcPct val="150000"/>
              </a:lnSpc>
            </a:pPr>
            <a:r>
              <a:rPr lang="en-US" altLang="zh-CN" dirty="0" err="1"/>
              <a:t>TopMost</a:t>
            </a:r>
            <a:r>
              <a:rPr lang="en-US" altLang="zh-CN" dirty="0"/>
              <a:t> </a:t>
            </a:r>
            <a:r>
              <a:rPr lang="zh-CN" altLang="zh-CN" dirty="0"/>
              <a:t>属性控制窗体是否为最顶端的窗体。请注意，即使最顶端的窗体不处于活动状态，它也会浮在其他非顶端窗体之前。</a:t>
            </a:r>
          </a:p>
          <a:p>
            <a:pPr indent="446088" fontAlgn="ctr">
              <a:lnSpc>
                <a:spcPct val="150000"/>
              </a:lnSpc>
            </a:pPr>
            <a:r>
              <a:rPr lang="zh-CN" altLang="zh-CN" dirty="0"/>
              <a:t>在设计时要使窗体成为</a:t>
            </a:r>
            <a:r>
              <a:rPr lang="en-US" altLang="zh-CN" dirty="0"/>
              <a:t> Windows</a:t>
            </a:r>
            <a:r>
              <a:rPr lang="zh-CN" altLang="zh-CN" dirty="0"/>
              <a:t>应用程序中最顶端的窗体，只要在属性窗口中将</a:t>
            </a:r>
            <a:r>
              <a:rPr lang="en-US" altLang="zh-CN" dirty="0"/>
              <a:t> </a:t>
            </a:r>
            <a:r>
              <a:rPr lang="en-US" altLang="zh-CN" dirty="0" err="1"/>
              <a:t>TopMost</a:t>
            </a:r>
            <a:r>
              <a:rPr lang="en-US" altLang="zh-CN" dirty="0"/>
              <a:t> </a:t>
            </a:r>
            <a:r>
              <a:rPr lang="zh-CN" altLang="zh-CN" dirty="0"/>
              <a:t>属性设置为</a:t>
            </a:r>
            <a:r>
              <a:rPr lang="en-US" altLang="zh-CN" dirty="0"/>
              <a:t> true</a:t>
            </a:r>
            <a:r>
              <a:rPr lang="zh-CN" altLang="zh-CN" dirty="0"/>
              <a:t>即可，或者以编程方式写出</a:t>
            </a:r>
            <a:r>
              <a:rPr lang="en-US" altLang="zh-CN" dirty="0" err="1"/>
              <a:t>TopMost</a:t>
            </a:r>
            <a:r>
              <a:rPr lang="zh-CN" altLang="zh-CN" dirty="0"/>
              <a:t>属性设置为</a:t>
            </a:r>
            <a:r>
              <a:rPr lang="en-US" altLang="zh-CN" dirty="0"/>
              <a:t>true</a:t>
            </a:r>
            <a:r>
              <a:rPr lang="zh-CN" altLang="zh-CN" dirty="0"/>
              <a:t>的代码</a:t>
            </a:r>
            <a:r>
              <a:rPr lang="zh-CN" altLang="zh-CN" dirty="0" smtClean="0"/>
              <a:t>：</a:t>
            </a:r>
            <a:endParaRPr lang="zh-CN" altLang="zh-CN" dirty="0"/>
          </a:p>
        </p:txBody>
      </p:sp>
      <p:sp>
        <p:nvSpPr>
          <p:cNvPr id="4" name="圆角矩形 3"/>
          <p:cNvSpPr/>
          <p:nvPr/>
        </p:nvSpPr>
        <p:spPr>
          <a:xfrm>
            <a:off x="1539874" y="2770422"/>
            <a:ext cx="8273977" cy="391597"/>
          </a:xfrm>
          <a:prstGeom prst="roundRect">
            <a:avLst/>
          </a:prstGeom>
          <a:solidFill>
            <a:schemeClr val="accent5">
              <a:lumMod val="40000"/>
              <a:lumOff val="60000"/>
            </a:schemeClr>
          </a:solidFill>
        </p:spPr>
        <p:txBody>
          <a:bodyPr wrap="square">
            <a:spAutoFit/>
          </a:bodyPr>
          <a:lstStyle/>
          <a:p>
            <a:r>
              <a:rPr lang="en-US" altLang="zh-CN" dirty="0" err="1"/>
              <a:t>Me.TopMost</a:t>
            </a:r>
            <a:r>
              <a:rPr lang="en-US" altLang="zh-CN" dirty="0"/>
              <a:t> = True</a:t>
            </a:r>
            <a:endParaRPr lang="zh-CN" altLang="zh-CN" dirty="0"/>
          </a:p>
        </p:txBody>
      </p:sp>
    </p:spTree>
    <p:extLst>
      <p:ext uri="{BB962C8B-B14F-4D97-AF65-F5344CB8AC3E}">
        <p14:creationId xmlns:p14="http://schemas.microsoft.com/office/powerpoint/2010/main" val="27375200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窗体的外观样式</a:t>
            </a:r>
            <a:endParaRPr lang="zh-CN" altLang="en-US" dirty="0"/>
          </a:p>
        </p:txBody>
      </p:sp>
      <p:cxnSp>
        <p:nvCxnSpPr>
          <p:cNvPr id="11" name="直接连接符 10"/>
          <p:cNvCxnSpPr/>
          <p:nvPr/>
        </p:nvCxnSpPr>
        <p:spPr>
          <a:xfrm>
            <a:off x="5305465" y="3195254"/>
            <a:ext cx="2573261"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867645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900530" y="3307098"/>
            <a:ext cx="3880884"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多窗体程序开发</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2900947" y="1086018"/>
            <a:ext cx="6339950"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6</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GUI</a:t>
            </a:r>
            <a:r>
              <a:rPr lang="zh-CN" altLang="zh-CN" sz="4200" dirty="0">
                <a:solidFill>
                  <a:srgbClr val="C00000"/>
                </a:solidFill>
                <a:latin typeface="方正大黑简体" pitchFamily="2" charset="-122"/>
                <a:ea typeface="方正大黑简体" pitchFamily="2" charset="-122"/>
              </a:rPr>
              <a:t>应用程序开发</a:t>
            </a:r>
          </a:p>
        </p:txBody>
      </p:sp>
    </p:spTree>
    <p:extLst>
      <p:ext uri="{BB962C8B-B14F-4D97-AF65-F5344CB8AC3E}">
        <p14:creationId xmlns:p14="http://schemas.microsoft.com/office/powerpoint/2010/main" val="344004485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4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7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共享模块结构</a:t>
            </a:r>
            <a:endParaRPr lang="zh-CN" altLang="en-US" dirty="0"/>
          </a:p>
        </p:txBody>
      </p:sp>
      <p:cxnSp>
        <p:nvCxnSpPr>
          <p:cNvPr id="11" name="直接连接符 10"/>
          <p:cNvCxnSpPr/>
          <p:nvPr/>
        </p:nvCxnSpPr>
        <p:spPr>
          <a:xfrm>
            <a:off x="5305465" y="3195254"/>
            <a:ext cx="236060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639701" y="3319869"/>
            <a:ext cx="16921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．添加模块</a:t>
            </a:r>
          </a:p>
        </p:txBody>
      </p:sp>
      <p:sp>
        <p:nvSpPr>
          <p:cNvPr id="16" name="文本占位符 5"/>
          <p:cNvSpPr txBox="1">
            <a:spLocks/>
          </p:cNvSpPr>
          <p:nvPr/>
        </p:nvSpPr>
        <p:spPr>
          <a:xfrm>
            <a:off x="5639701" y="3743125"/>
            <a:ext cx="16921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．代码结构</a:t>
            </a:r>
          </a:p>
        </p:txBody>
      </p:sp>
    </p:spTree>
    <p:extLst>
      <p:ext uri="{BB962C8B-B14F-4D97-AF65-F5344CB8AC3E}">
        <p14:creationId xmlns:p14="http://schemas.microsoft.com/office/powerpoint/2010/main" val="420988270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．添加模块</a:t>
            </a:r>
          </a:p>
        </p:txBody>
      </p:sp>
      <p:sp>
        <p:nvSpPr>
          <p:cNvPr id="3" name="TextBox 2"/>
          <p:cNvSpPr txBox="1"/>
          <p:nvPr/>
        </p:nvSpPr>
        <p:spPr>
          <a:xfrm>
            <a:off x="850605" y="808074"/>
            <a:ext cx="9494874" cy="615553"/>
          </a:xfrm>
          <a:prstGeom prst="rect">
            <a:avLst/>
          </a:prstGeom>
          <a:noFill/>
        </p:spPr>
        <p:txBody>
          <a:bodyPr wrap="square" rtlCol="0">
            <a:spAutoFit/>
          </a:bodyPr>
          <a:lstStyle/>
          <a:p>
            <a:pPr indent="446088"/>
            <a:r>
              <a:rPr lang="zh-CN" altLang="zh-CN" dirty="0"/>
              <a:t>在项目中添加模块，可以通过“项目”菜单中的“添加模块”命令来实现。执行该命令后，显示“添加新项”对话框，如图</a:t>
            </a:r>
            <a:r>
              <a:rPr lang="en-US" altLang="zh-CN" dirty="0"/>
              <a:t>6.6</a:t>
            </a:r>
            <a:r>
              <a:rPr lang="zh-CN" altLang="zh-CN" dirty="0"/>
              <a:t>所示</a:t>
            </a:r>
            <a:r>
              <a:rPr lang="zh-CN" altLang="zh-CN" dirty="0" smtClean="0"/>
              <a:t>。</a:t>
            </a:r>
            <a:endParaRPr lang="zh-CN" altLang="zh-CN" dirty="0"/>
          </a:p>
        </p:txBody>
      </p:sp>
      <p:pic>
        <p:nvPicPr>
          <p:cNvPr id="13314" name="Picture 2" descr="6t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3027" y="1423626"/>
            <a:ext cx="6908564" cy="4801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2178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．代码结构</a:t>
            </a:r>
          </a:p>
        </p:txBody>
      </p:sp>
      <p:sp>
        <p:nvSpPr>
          <p:cNvPr id="3" name="矩形 2"/>
          <p:cNvSpPr/>
          <p:nvPr/>
        </p:nvSpPr>
        <p:spPr>
          <a:xfrm>
            <a:off x="1375329" y="836331"/>
            <a:ext cx="7215778" cy="353943"/>
          </a:xfrm>
          <a:prstGeom prst="rect">
            <a:avLst/>
          </a:prstGeom>
        </p:spPr>
        <p:txBody>
          <a:bodyPr wrap="square">
            <a:spAutoFit/>
          </a:bodyPr>
          <a:lstStyle/>
          <a:p>
            <a:pPr fontAlgn="ctr"/>
            <a:r>
              <a:rPr lang="zh-CN" altLang="zh-CN" dirty="0"/>
              <a:t>模块的代码以</a:t>
            </a:r>
            <a:r>
              <a:rPr lang="en-US" altLang="zh-CN" dirty="0"/>
              <a:t>Module</a:t>
            </a:r>
            <a:r>
              <a:rPr lang="zh-CN" altLang="zh-CN" dirty="0"/>
              <a:t>开头，以</a:t>
            </a:r>
            <a:r>
              <a:rPr lang="en-US" altLang="zh-CN" dirty="0"/>
              <a:t>End Module</a:t>
            </a:r>
            <a:r>
              <a:rPr lang="zh-CN" altLang="zh-CN" dirty="0"/>
              <a:t>结束，它的一般语法格式如下：</a:t>
            </a:r>
          </a:p>
        </p:txBody>
      </p:sp>
      <p:sp>
        <p:nvSpPr>
          <p:cNvPr id="4" name="圆角矩形 3"/>
          <p:cNvSpPr/>
          <p:nvPr/>
        </p:nvSpPr>
        <p:spPr>
          <a:xfrm>
            <a:off x="1375329" y="1190274"/>
            <a:ext cx="8544848" cy="970478"/>
          </a:xfrm>
          <a:prstGeom prst="roundRect">
            <a:avLst/>
          </a:prstGeom>
          <a:solidFill>
            <a:schemeClr val="accent5">
              <a:lumMod val="40000"/>
              <a:lumOff val="60000"/>
            </a:schemeClr>
          </a:solidFill>
        </p:spPr>
        <p:txBody>
          <a:bodyPr wrap="square">
            <a:spAutoFit/>
          </a:bodyPr>
          <a:lstStyle/>
          <a:p>
            <a:r>
              <a:rPr lang="en-US" altLang="zh-CN" dirty="0"/>
              <a:t>Module </a:t>
            </a:r>
            <a:r>
              <a:rPr lang="zh-CN" altLang="zh-CN" dirty="0"/>
              <a:t>模块名</a:t>
            </a:r>
          </a:p>
          <a:p>
            <a:r>
              <a:rPr lang="en-US" altLang="zh-CN" dirty="0"/>
              <a:t>	' </a:t>
            </a:r>
            <a:r>
              <a:rPr lang="zh-CN" altLang="zh-CN" dirty="0"/>
              <a:t>变量、常量或过程定义</a:t>
            </a:r>
          </a:p>
          <a:p>
            <a:r>
              <a:rPr lang="en-US" altLang="zh-CN" dirty="0"/>
              <a:t>End Module</a:t>
            </a:r>
            <a:endParaRPr lang="zh-CN" altLang="zh-CN" dirty="0"/>
          </a:p>
        </p:txBody>
      </p:sp>
      <p:sp>
        <p:nvSpPr>
          <p:cNvPr id="5" name="矩形 4"/>
          <p:cNvSpPr/>
          <p:nvPr/>
        </p:nvSpPr>
        <p:spPr>
          <a:xfrm>
            <a:off x="822436" y="2255654"/>
            <a:ext cx="9501778" cy="1661993"/>
          </a:xfrm>
          <a:prstGeom prst="rect">
            <a:avLst/>
          </a:prstGeom>
        </p:spPr>
        <p:txBody>
          <a:bodyPr wrap="square">
            <a:spAutoFit/>
          </a:bodyPr>
          <a:lstStyle/>
          <a:p>
            <a:pPr indent="446088">
              <a:lnSpc>
                <a:spcPct val="150000"/>
              </a:lnSpc>
            </a:pPr>
            <a:r>
              <a:rPr lang="zh-CN" altLang="zh-CN" dirty="0"/>
              <a:t>模块内声明部分由全局变量声明、模块层声明和通用过程等几部分构成。其中，全局变量声明通常放在模块的首部，用</a:t>
            </a:r>
            <a:r>
              <a:rPr lang="en-US" altLang="zh-CN" dirty="0"/>
              <a:t>Public</a:t>
            </a:r>
            <a:r>
              <a:rPr lang="zh-CN" altLang="zh-CN" dirty="0"/>
              <a:t>声明，全局变量的声明总是在程序启动时执行。在模块中使用的常量和变量应放在模块层声明，用</a:t>
            </a:r>
            <a:r>
              <a:rPr lang="en-US" altLang="zh-CN" dirty="0"/>
              <a:t>Private</a:t>
            </a:r>
            <a:r>
              <a:rPr lang="zh-CN" altLang="zh-CN" dirty="0"/>
              <a:t>或</a:t>
            </a:r>
            <a:r>
              <a:rPr lang="en-US" altLang="zh-CN" dirty="0"/>
              <a:t>Dim</a:t>
            </a:r>
            <a:r>
              <a:rPr lang="zh-CN" altLang="zh-CN" dirty="0"/>
              <a:t>声明。同一模块中声明的通用过程不能同名，但可以与其他模块中的过程同名，在调用时必须加上模块名指明调用的是哪个模块的过程。</a:t>
            </a:r>
            <a:endParaRPr lang="zh-CN" altLang="en-US" dirty="0"/>
          </a:p>
        </p:txBody>
      </p:sp>
    </p:spTree>
    <p:extLst>
      <p:ext uri="{BB962C8B-B14F-4D97-AF65-F5344CB8AC3E}">
        <p14:creationId xmlns:p14="http://schemas.microsoft.com/office/powerpoint/2010/main" val="633499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指定启动窗体</a:t>
            </a:r>
            <a:endParaRPr lang="zh-CN" altLang="en-US" dirty="0"/>
          </a:p>
        </p:txBody>
      </p:sp>
      <p:cxnSp>
        <p:nvCxnSpPr>
          <p:cNvPr id="11" name="直接连接符 10"/>
          <p:cNvCxnSpPr/>
          <p:nvPr/>
        </p:nvCxnSpPr>
        <p:spPr>
          <a:xfrm>
            <a:off x="5305465" y="3195254"/>
            <a:ext cx="236060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15478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指定启动窗体</a:t>
            </a:r>
          </a:p>
        </p:txBody>
      </p:sp>
      <p:sp>
        <p:nvSpPr>
          <p:cNvPr id="3" name="TextBox 2"/>
          <p:cNvSpPr txBox="1"/>
          <p:nvPr/>
        </p:nvSpPr>
        <p:spPr>
          <a:xfrm>
            <a:off x="1212112" y="967563"/>
            <a:ext cx="9133367" cy="877163"/>
          </a:xfrm>
          <a:prstGeom prst="rect">
            <a:avLst/>
          </a:prstGeom>
          <a:noFill/>
        </p:spPr>
        <p:txBody>
          <a:bodyPr wrap="square" rtlCol="0">
            <a:spAutoFit/>
          </a:bodyPr>
          <a:lstStyle/>
          <a:p>
            <a:pPr indent="446088" fontAlgn="ctr"/>
            <a:r>
              <a:rPr lang="zh-CN" altLang="zh-CN" dirty="0"/>
              <a:t>指定某个窗体为启动窗体是通过“属性页”进行的，操作步骤如下：</a:t>
            </a:r>
          </a:p>
          <a:p>
            <a:pPr indent="446088" fontAlgn="ctr"/>
            <a:r>
              <a:rPr lang="zh-CN" altLang="zh-CN" dirty="0"/>
              <a:t>（</a:t>
            </a:r>
            <a:r>
              <a:rPr lang="en-US" altLang="zh-CN" dirty="0"/>
              <a:t>1</a:t>
            </a:r>
            <a:r>
              <a:rPr lang="zh-CN" altLang="zh-CN" dirty="0"/>
              <a:t>）用鼠标右击“解决方案资源管理器”窗口中的项目名，在弹出的菜单中单击“属性”项，如图</a:t>
            </a:r>
            <a:r>
              <a:rPr lang="en-US" altLang="zh-CN" dirty="0"/>
              <a:t>6.7</a:t>
            </a:r>
            <a:r>
              <a:rPr lang="zh-CN" altLang="zh-CN" dirty="0"/>
              <a:t>所示</a:t>
            </a:r>
            <a:r>
              <a:rPr lang="zh-CN" altLang="zh-CN" dirty="0" smtClean="0"/>
              <a:t>。</a:t>
            </a:r>
            <a:endParaRPr lang="zh-CN" altLang="zh-CN" dirty="0"/>
          </a:p>
        </p:txBody>
      </p:sp>
      <p:pic>
        <p:nvPicPr>
          <p:cNvPr id="14338" name="Picture 2" descr="6t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5261" y="2009552"/>
            <a:ext cx="3884487" cy="3884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31300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指定启动窗体</a:t>
            </a:r>
          </a:p>
        </p:txBody>
      </p:sp>
      <p:sp>
        <p:nvSpPr>
          <p:cNvPr id="3" name="TextBox 2"/>
          <p:cNvSpPr txBox="1"/>
          <p:nvPr/>
        </p:nvSpPr>
        <p:spPr>
          <a:xfrm>
            <a:off x="861237" y="786809"/>
            <a:ext cx="9431079" cy="877163"/>
          </a:xfrm>
          <a:prstGeom prst="rect">
            <a:avLst/>
          </a:prstGeom>
          <a:noFill/>
        </p:spPr>
        <p:txBody>
          <a:bodyPr wrap="square" rtlCol="0">
            <a:spAutoFit/>
          </a:bodyPr>
          <a:lstStyle/>
          <a:p>
            <a:pPr indent="446088"/>
            <a:r>
              <a:rPr lang="zh-CN" altLang="zh-CN" dirty="0"/>
              <a:t>（</a:t>
            </a:r>
            <a:r>
              <a:rPr lang="en-US" altLang="zh-CN" dirty="0"/>
              <a:t>2</a:t>
            </a:r>
            <a:r>
              <a:rPr lang="zh-CN" altLang="zh-CN" dirty="0"/>
              <a:t>）在项目的“属性页”左部的列表中，选择“应用程序”项，在中部的“启动窗体”下拉列表框中选择要设置为启动窗体的窗体名，如图</a:t>
            </a:r>
            <a:r>
              <a:rPr lang="en-US" altLang="zh-CN" dirty="0"/>
              <a:t>6.8</a:t>
            </a:r>
            <a:r>
              <a:rPr lang="zh-CN" altLang="zh-CN" dirty="0"/>
              <a:t>所示。保存后即可将所选择的窗体设置为启动窗体</a:t>
            </a:r>
            <a:r>
              <a:rPr lang="zh-CN" altLang="zh-CN" dirty="0" smtClean="0"/>
              <a:t>。</a:t>
            </a:r>
            <a:endParaRPr lang="zh-CN" altLang="zh-CN" dirty="0"/>
          </a:p>
        </p:txBody>
      </p:sp>
      <p:pic>
        <p:nvPicPr>
          <p:cNvPr id="15362" name="Picture 2" descr="6t7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394" y="1743740"/>
            <a:ext cx="4980763" cy="4343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2508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启动初始化过程</a:t>
            </a:r>
            <a:endParaRPr lang="zh-CN" altLang="en-US" dirty="0"/>
          </a:p>
        </p:txBody>
      </p:sp>
      <p:cxnSp>
        <p:nvCxnSpPr>
          <p:cNvPr id="11" name="直接连接符 10"/>
          <p:cNvCxnSpPr/>
          <p:nvPr/>
        </p:nvCxnSpPr>
        <p:spPr>
          <a:xfrm>
            <a:off x="5305465" y="3195254"/>
            <a:ext cx="272211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79533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启动初始化过程</a:t>
            </a:r>
          </a:p>
        </p:txBody>
      </p:sp>
      <p:sp>
        <p:nvSpPr>
          <p:cNvPr id="4" name="矩形 3"/>
          <p:cNvSpPr/>
          <p:nvPr/>
        </p:nvSpPr>
        <p:spPr>
          <a:xfrm>
            <a:off x="1198564" y="882076"/>
            <a:ext cx="5811206" cy="353943"/>
          </a:xfrm>
          <a:prstGeom prst="rect">
            <a:avLst/>
          </a:prstGeom>
        </p:spPr>
        <p:txBody>
          <a:bodyPr wrap="none">
            <a:spAutoFit/>
          </a:bodyPr>
          <a:lstStyle/>
          <a:p>
            <a:r>
              <a:rPr lang="en-US" altLang="zh-CN" dirty="0"/>
              <a:t>Sub Main</a:t>
            </a:r>
            <a:r>
              <a:rPr lang="zh-CN" altLang="zh-CN" dirty="0"/>
              <a:t>过程只能在模块中定义，它的一般语法格式如下：</a:t>
            </a:r>
            <a:endParaRPr lang="zh-CN" altLang="en-US" dirty="0"/>
          </a:p>
        </p:txBody>
      </p:sp>
      <p:sp>
        <p:nvSpPr>
          <p:cNvPr id="5" name="圆角矩形 4"/>
          <p:cNvSpPr/>
          <p:nvPr/>
        </p:nvSpPr>
        <p:spPr>
          <a:xfrm>
            <a:off x="1300901" y="1236019"/>
            <a:ext cx="9033946" cy="970478"/>
          </a:xfrm>
          <a:prstGeom prst="roundRect">
            <a:avLst/>
          </a:prstGeom>
          <a:solidFill>
            <a:schemeClr val="accent5">
              <a:lumMod val="40000"/>
              <a:lumOff val="60000"/>
            </a:schemeClr>
          </a:solidFill>
        </p:spPr>
        <p:txBody>
          <a:bodyPr wrap="square">
            <a:spAutoFit/>
          </a:bodyPr>
          <a:lstStyle/>
          <a:p>
            <a:r>
              <a:rPr lang="en-US" altLang="zh-CN" dirty="0"/>
              <a:t>Sub Main()</a:t>
            </a:r>
            <a:endParaRPr lang="zh-CN" altLang="zh-CN" dirty="0"/>
          </a:p>
          <a:p>
            <a:r>
              <a:rPr lang="en-US" altLang="zh-CN" dirty="0"/>
              <a:t>	' </a:t>
            </a:r>
            <a:r>
              <a:rPr lang="zh-CN" altLang="zh-CN" dirty="0"/>
              <a:t>进行初始化的语句</a:t>
            </a:r>
          </a:p>
          <a:p>
            <a:r>
              <a:rPr lang="en-US" altLang="zh-CN" dirty="0"/>
              <a:t>End Sub</a:t>
            </a:r>
            <a:endParaRPr lang="zh-CN" altLang="zh-CN" dirty="0"/>
          </a:p>
        </p:txBody>
      </p:sp>
      <p:sp>
        <p:nvSpPr>
          <p:cNvPr id="6" name="TextBox 5"/>
          <p:cNvSpPr txBox="1"/>
          <p:nvPr/>
        </p:nvSpPr>
        <p:spPr>
          <a:xfrm>
            <a:off x="839972" y="2317898"/>
            <a:ext cx="9909544" cy="877163"/>
          </a:xfrm>
          <a:prstGeom prst="rect">
            <a:avLst/>
          </a:prstGeom>
          <a:noFill/>
        </p:spPr>
        <p:txBody>
          <a:bodyPr wrap="square" rtlCol="0">
            <a:spAutoFit/>
          </a:bodyPr>
          <a:lstStyle/>
          <a:p>
            <a:pPr indent="446088"/>
            <a:r>
              <a:rPr lang="zh-CN" altLang="zh-CN" dirty="0"/>
              <a:t>定义了</a:t>
            </a:r>
            <a:r>
              <a:rPr lang="en-US" altLang="zh-CN" dirty="0"/>
              <a:t>Sub Main</a:t>
            </a:r>
            <a:r>
              <a:rPr lang="zh-CN" altLang="zh-CN" dirty="0"/>
              <a:t>过程后，系统不会自动将其设置为启动过程，还需要用户指定，设置方法与设置启动窗体类似，只需在图</a:t>
            </a:r>
            <a:r>
              <a:rPr lang="en-US" altLang="zh-CN" dirty="0"/>
              <a:t>6.9</a:t>
            </a:r>
            <a:r>
              <a:rPr lang="zh-CN" altLang="zh-CN" dirty="0"/>
              <a:t>中取消勾选“启用应用程序框架”，然后再选择</a:t>
            </a:r>
            <a:r>
              <a:rPr lang="en-US" altLang="zh-CN" dirty="0"/>
              <a:t>Sub Main</a:t>
            </a:r>
            <a:r>
              <a:rPr lang="zh-CN" altLang="zh-CN" dirty="0"/>
              <a:t>过程为启动对象即可，具体操作如图</a:t>
            </a:r>
            <a:r>
              <a:rPr lang="en-US" altLang="zh-CN" dirty="0"/>
              <a:t>6.9</a:t>
            </a:r>
            <a:r>
              <a:rPr lang="zh-CN" altLang="zh-CN" dirty="0"/>
              <a:t>所示</a:t>
            </a:r>
            <a:r>
              <a:rPr lang="zh-CN" altLang="zh-CN" dirty="0" smtClean="0"/>
              <a:t>。</a:t>
            </a:r>
            <a:endParaRPr lang="zh-CN" altLang="zh-CN" dirty="0"/>
          </a:p>
        </p:txBody>
      </p:sp>
      <p:pic>
        <p:nvPicPr>
          <p:cNvPr id="16386" name="Picture 2" descr="6t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413" y="3423684"/>
            <a:ext cx="3317359" cy="1259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6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endParaRPr lang="zh-CN" altLang="en-US" dirty="0"/>
          </a:p>
        </p:txBody>
      </p:sp>
      <p:cxnSp>
        <p:nvCxnSpPr>
          <p:cNvPr id="11" name="直接连接符 10"/>
          <p:cNvCxnSpPr/>
          <p:nvPr/>
        </p:nvCxnSpPr>
        <p:spPr>
          <a:xfrm>
            <a:off x="5305465" y="3195254"/>
            <a:ext cx="272211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639701" y="3319869"/>
            <a:ext cx="16921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．界面设计</a:t>
            </a:r>
          </a:p>
        </p:txBody>
      </p:sp>
      <p:sp>
        <p:nvSpPr>
          <p:cNvPr id="15" name="文本占位符 5"/>
          <p:cNvSpPr txBox="1">
            <a:spLocks/>
          </p:cNvSpPr>
          <p:nvPr/>
        </p:nvSpPr>
        <p:spPr>
          <a:xfrm>
            <a:off x="5639701" y="3743125"/>
            <a:ext cx="16921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．程序代码设计</a:t>
            </a:r>
          </a:p>
        </p:txBody>
      </p:sp>
    </p:spTree>
    <p:extLst>
      <p:ext uri="{BB962C8B-B14F-4D97-AF65-F5344CB8AC3E}">
        <p14:creationId xmlns:p14="http://schemas.microsoft.com/office/powerpoint/2010/main" val="123044119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窗体的外观样式</a:t>
            </a:r>
          </a:p>
        </p:txBody>
      </p:sp>
      <p:sp>
        <p:nvSpPr>
          <p:cNvPr id="2" name="TextBox 1"/>
          <p:cNvSpPr txBox="1"/>
          <p:nvPr/>
        </p:nvSpPr>
        <p:spPr>
          <a:xfrm>
            <a:off x="1041991" y="808074"/>
            <a:ext cx="8782493" cy="615553"/>
          </a:xfrm>
          <a:prstGeom prst="rect">
            <a:avLst/>
          </a:prstGeom>
          <a:noFill/>
        </p:spPr>
        <p:txBody>
          <a:bodyPr wrap="square" rtlCol="0">
            <a:spAutoFit/>
          </a:bodyPr>
          <a:lstStyle/>
          <a:p>
            <a:pPr indent="446088" fontAlgn="ctr"/>
            <a:r>
              <a:rPr lang="zh-CN" altLang="zh-CN" dirty="0"/>
              <a:t>窗体的外观效果主要由</a:t>
            </a:r>
            <a:r>
              <a:rPr lang="en-US" altLang="zh-CN" dirty="0" err="1"/>
              <a:t>FormBorderStyle</a:t>
            </a:r>
            <a:r>
              <a:rPr lang="zh-CN" altLang="zh-CN" dirty="0"/>
              <a:t>属性决定。如图</a:t>
            </a:r>
            <a:r>
              <a:rPr lang="en-US" altLang="zh-CN" dirty="0"/>
              <a:t>6.1</a:t>
            </a:r>
            <a:r>
              <a:rPr lang="zh-CN" altLang="zh-CN" dirty="0"/>
              <a:t>所示，下拉列表里共有</a:t>
            </a:r>
            <a:r>
              <a:rPr lang="en-US" altLang="zh-CN" dirty="0"/>
              <a:t>7</a:t>
            </a:r>
            <a:r>
              <a:rPr lang="zh-CN" altLang="zh-CN" dirty="0"/>
              <a:t>个可选项，对应的功能见表</a:t>
            </a:r>
            <a:r>
              <a:rPr lang="en-US" altLang="zh-CN" dirty="0"/>
              <a:t>6.1</a:t>
            </a:r>
            <a:r>
              <a:rPr lang="zh-CN" altLang="zh-CN"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04" y="1423626"/>
            <a:ext cx="3547695" cy="4318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5014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p>
        </p:txBody>
      </p:sp>
      <p:sp>
        <p:nvSpPr>
          <p:cNvPr id="3" name="TextBox 2"/>
          <p:cNvSpPr txBox="1"/>
          <p:nvPr/>
        </p:nvSpPr>
        <p:spPr>
          <a:xfrm>
            <a:off x="882502" y="893135"/>
            <a:ext cx="9441712" cy="1923604"/>
          </a:xfrm>
          <a:prstGeom prst="rect">
            <a:avLst/>
          </a:prstGeom>
          <a:noFill/>
        </p:spPr>
        <p:txBody>
          <a:bodyPr wrap="square" rtlCol="0">
            <a:spAutoFit/>
          </a:bodyPr>
          <a:lstStyle/>
          <a:p>
            <a:pPr indent="446088" fontAlgn="ctr"/>
            <a:r>
              <a:rPr lang="zh-CN" altLang="zh-CN" dirty="0"/>
              <a:t>【例</a:t>
            </a:r>
            <a:r>
              <a:rPr lang="en-US" altLang="zh-CN" dirty="0"/>
              <a:t>6.2</a:t>
            </a:r>
            <a:r>
              <a:rPr lang="zh-CN" altLang="zh-CN" dirty="0"/>
              <a:t>】 创建由</a:t>
            </a:r>
            <a:r>
              <a:rPr lang="en-US" altLang="zh-CN" dirty="0"/>
              <a:t>2</a:t>
            </a:r>
            <a:r>
              <a:rPr lang="zh-CN" altLang="zh-CN" dirty="0"/>
              <a:t>个窗体和</a:t>
            </a:r>
            <a:r>
              <a:rPr lang="en-US" altLang="zh-CN" dirty="0"/>
              <a:t>1</a:t>
            </a:r>
            <a:r>
              <a:rPr lang="zh-CN" altLang="zh-CN" dirty="0"/>
              <a:t>个模块构成的项目，在模块中定义</a:t>
            </a:r>
            <a:r>
              <a:rPr lang="en-US" altLang="zh-CN" dirty="0"/>
              <a:t>Sub Main</a:t>
            </a:r>
            <a:r>
              <a:rPr lang="zh-CN" altLang="zh-CN" dirty="0"/>
              <a:t>过程，并将它设置为启动过程。通过窗体</a:t>
            </a:r>
            <a:r>
              <a:rPr lang="en-US" altLang="zh-CN" dirty="0"/>
              <a:t>1</a:t>
            </a:r>
            <a:r>
              <a:rPr lang="zh-CN" altLang="zh-CN" dirty="0"/>
              <a:t>中的按钮可以显示出窗体</a:t>
            </a:r>
            <a:r>
              <a:rPr lang="en-US" altLang="zh-CN" dirty="0"/>
              <a:t>2</a:t>
            </a:r>
            <a:r>
              <a:rPr lang="zh-CN" altLang="zh-CN" dirty="0"/>
              <a:t>，在窗体</a:t>
            </a:r>
            <a:r>
              <a:rPr lang="en-US" altLang="zh-CN" dirty="0"/>
              <a:t>2</a:t>
            </a:r>
            <a:r>
              <a:rPr lang="zh-CN" altLang="zh-CN" dirty="0"/>
              <a:t>中可以调用模块中定义的显示一个消息的全局过程。</a:t>
            </a:r>
          </a:p>
          <a:p>
            <a:pPr indent="446088"/>
            <a:r>
              <a:rPr lang="en-US" altLang="zh-CN" b="1" dirty="0"/>
              <a:t>1</a:t>
            </a:r>
            <a:r>
              <a:rPr lang="zh-CN" altLang="zh-CN" b="1" dirty="0"/>
              <a:t>．界面设计</a:t>
            </a:r>
          </a:p>
          <a:p>
            <a:pPr indent="446088" fontAlgn="ctr"/>
            <a:r>
              <a:rPr lang="zh-CN" altLang="zh-CN" dirty="0"/>
              <a:t>在第一个窗体（</a:t>
            </a:r>
            <a:r>
              <a:rPr lang="en-US" altLang="zh-CN" dirty="0" err="1"/>
              <a:t>Forml</a:t>
            </a:r>
            <a:r>
              <a:rPr lang="zh-CN" altLang="zh-CN" dirty="0"/>
              <a:t>）中，添加</a:t>
            </a:r>
            <a:r>
              <a:rPr lang="en-US" altLang="zh-CN" dirty="0"/>
              <a:t>2</a:t>
            </a:r>
            <a:r>
              <a:rPr lang="zh-CN" altLang="zh-CN" dirty="0"/>
              <a:t>个命令按钮（</a:t>
            </a:r>
            <a:r>
              <a:rPr lang="en-US" altLang="zh-CN" dirty="0"/>
              <a:t>Button1</a:t>
            </a:r>
            <a:r>
              <a:rPr lang="zh-CN" altLang="zh-CN" dirty="0"/>
              <a:t>、</a:t>
            </a:r>
            <a:r>
              <a:rPr lang="en-US" altLang="zh-CN" dirty="0"/>
              <a:t>Button2</a:t>
            </a:r>
            <a:r>
              <a:rPr lang="zh-CN" altLang="zh-CN" dirty="0"/>
              <a:t>），在第二个窗体（</a:t>
            </a:r>
            <a:r>
              <a:rPr lang="en-US" altLang="zh-CN" dirty="0"/>
              <a:t>Form2</a:t>
            </a:r>
            <a:r>
              <a:rPr lang="zh-CN" altLang="zh-CN" dirty="0"/>
              <a:t>）中，也添加</a:t>
            </a:r>
            <a:r>
              <a:rPr lang="en-US" altLang="zh-CN" dirty="0"/>
              <a:t>2</a:t>
            </a:r>
            <a:r>
              <a:rPr lang="zh-CN" altLang="zh-CN" dirty="0"/>
              <a:t>个命令按钮（</a:t>
            </a:r>
            <a:r>
              <a:rPr lang="en-US" altLang="zh-CN" dirty="0"/>
              <a:t>Button1</a:t>
            </a:r>
            <a:r>
              <a:rPr lang="zh-CN" altLang="zh-CN" dirty="0"/>
              <a:t>、</a:t>
            </a:r>
            <a:r>
              <a:rPr lang="en-US" altLang="zh-CN" dirty="0"/>
              <a:t>Button2</a:t>
            </a:r>
            <a:r>
              <a:rPr lang="zh-CN" altLang="zh-CN" dirty="0"/>
              <a:t>）。表</a:t>
            </a:r>
            <a:r>
              <a:rPr lang="en-US" altLang="zh-CN" dirty="0"/>
              <a:t>6.4</a:t>
            </a:r>
            <a:r>
              <a:rPr lang="zh-CN" altLang="zh-CN" dirty="0"/>
              <a:t>列出了</a:t>
            </a:r>
            <a:r>
              <a:rPr lang="en-US" altLang="zh-CN" dirty="0"/>
              <a:t>2</a:t>
            </a:r>
            <a:r>
              <a:rPr lang="zh-CN" altLang="zh-CN" dirty="0"/>
              <a:t>个窗体中的主要对象及其控件属性，运行后的界面效果如图</a:t>
            </a:r>
            <a:r>
              <a:rPr lang="en-US" altLang="zh-CN" dirty="0"/>
              <a:t>6.10</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3687518004"/>
              </p:ext>
            </p:extLst>
          </p:nvPr>
        </p:nvGraphicFramePr>
        <p:xfrm>
          <a:off x="2482746" y="2971542"/>
          <a:ext cx="6241223" cy="2366000"/>
        </p:xfrm>
        <a:graphic>
          <a:graphicData uri="http://schemas.openxmlformats.org/drawingml/2006/table">
            <a:tbl>
              <a:tblPr firstRow="1" bandRow="1" bandCol="1"/>
              <a:tblGrid>
                <a:gridCol w="1393040"/>
                <a:gridCol w="1271961"/>
                <a:gridCol w="1108442"/>
                <a:gridCol w="2467780"/>
              </a:tblGrid>
              <a:tr h="338000">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对象名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38000">
                <a:tc>
                  <a:txBody>
                    <a:bodyPr/>
                    <a:lstStyle/>
                    <a:p>
                      <a:pPr algn="just">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Form1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第一个窗体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000">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显示</a:t>
                      </a:r>
                      <a:r>
                        <a:rPr lang="en-US" sz="1400" kern="1050">
                          <a:effectLst/>
                          <a:latin typeface="Times New Roman"/>
                          <a:ea typeface="宋体"/>
                        </a:rPr>
                        <a:t>Form2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000">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结束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000">
                <a:tc>
                  <a:txBody>
                    <a:bodyPr/>
                    <a:lstStyle/>
                    <a:p>
                      <a:pPr algn="just">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Form2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第二个窗体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000">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返回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000">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调用过程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435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p>
        </p:txBody>
      </p:sp>
      <p:sp>
        <p:nvSpPr>
          <p:cNvPr id="3" name="TextBox 2"/>
          <p:cNvSpPr txBox="1"/>
          <p:nvPr/>
        </p:nvSpPr>
        <p:spPr>
          <a:xfrm>
            <a:off x="818707" y="839972"/>
            <a:ext cx="9548037" cy="1138773"/>
          </a:xfrm>
          <a:prstGeom prst="rect">
            <a:avLst/>
          </a:prstGeom>
          <a:noFill/>
        </p:spPr>
        <p:txBody>
          <a:bodyPr wrap="square" rtlCol="0">
            <a:spAutoFit/>
          </a:bodyPr>
          <a:lstStyle/>
          <a:p>
            <a:pPr indent="446088"/>
            <a:r>
              <a:rPr lang="en-US" altLang="zh-CN" b="1" dirty="0"/>
              <a:t>2</a:t>
            </a:r>
            <a:r>
              <a:rPr lang="zh-CN" altLang="zh-CN" b="1" dirty="0"/>
              <a:t>．程序代码设计</a:t>
            </a:r>
          </a:p>
          <a:p>
            <a:pPr indent="446088" fontAlgn="ctr"/>
            <a:r>
              <a:rPr lang="zh-CN" altLang="zh-CN" dirty="0"/>
              <a:t>为了设置</a:t>
            </a:r>
            <a:r>
              <a:rPr lang="en-US" altLang="zh-CN" dirty="0"/>
              <a:t>Sub Main</a:t>
            </a:r>
            <a:r>
              <a:rPr lang="zh-CN" altLang="zh-CN" dirty="0"/>
              <a:t>启动过程，在项目中添加一个模块</a:t>
            </a:r>
            <a:r>
              <a:rPr lang="en-US" altLang="zh-CN" dirty="0"/>
              <a:t>Module1</a:t>
            </a:r>
            <a:r>
              <a:rPr lang="zh-CN" altLang="zh-CN" dirty="0"/>
              <a:t>，并定义一个</a:t>
            </a:r>
            <a:r>
              <a:rPr lang="en-US" altLang="zh-CN" dirty="0"/>
              <a:t>Sub Main</a:t>
            </a:r>
            <a:r>
              <a:rPr lang="zh-CN" altLang="zh-CN" dirty="0"/>
              <a:t>过程和一个全局过程</a:t>
            </a:r>
            <a:r>
              <a:rPr lang="en-US" altLang="zh-CN" dirty="0" err="1"/>
              <a:t>ShowMsg</a:t>
            </a:r>
            <a:r>
              <a:rPr lang="zh-CN" altLang="zh-CN" dirty="0"/>
              <a:t>，程序中使用了</a:t>
            </a:r>
            <a:r>
              <a:rPr lang="en-US" altLang="zh-CN" dirty="0" err="1"/>
              <a:t>DoEvents</a:t>
            </a:r>
            <a:r>
              <a:rPr lang="zh-CN" altLang="zh-CN" dirty="0"/>
              <a:t>方法，所以在模块中引入了</a:t>
            </a:r>
            <a:r>
              <a:rPr lang="en-US" altLang="zh-CN" dirty="0" err="1"/>
              <a:t>System.Windows.Forms.Application</a:t>
            </a:r>
            <a:r>
              <a:rPr lang="zh-CN" altLang="zh-CN" dirty="0"/>
              <a:t>名称空间</a:t>
            </a:r>
            <a:r>
              <a:rPr lang="zh-CN" altLang="zh-CN" dirty="0" smtClean="0"/>
              <a:t>。</a:t>
            </a:r>
            <a:endParaRPr lang="zh-CN" altLang="zh-CN" dirty="0"/>
          </a:p>
        </p:txBody>
      </p:sp>
      <p:pic>
        <p:nvPicPr>
          <p:cNvPr id="21506" name="Picture 2" descr="6t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4101" y="1978745"/>
            <a:ext cx="6453963" cy="29242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74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p>
        </p:txBody>
      </p:sp>
      <p:sp>
        <p:nvSpPr>
          <p:cNvPr id="3" name="TextBox 2"/>
          <p:cNvSpPr txBox="1"/>
          <p:nvPr/>
        </p:nvSpPr>
        <p:spPr>
          <a:xfrm>
            <a:off x="1169581" y="835126"/>
            <a:ext cx="9175898" cy="3642122"/>
          </a:xfrm>
          <a:prstGeom prst="roundRect">
            <a:avLst>
              <a:gd name="adj" fmla="val 5535"/>
            </a:avLst>
          </a:prstGeom>
          <a:solidFill>
            <a:schemeClr val="accent5">
              <a:lumMod val="40000"/>
              <a:lumOff val="60000"/>
            </a:schemeClr>
          </a:solidFill>
        </p:spPr>
        <p:txBody>
          <a:bodyPr wrap="square" rtlCol="0">
            <a:spAutoFit/>
          </a:bodyPr>
          <a:lstStyle/>
          <a:p>
            <a:r>
              <a:rPr lang="en-US" altLang="zh-CN" sz="1600" dirty="0"/>
              <a:t>' </a:t>
            </a:r>
            <a:r>
              <a:rPr lang="zh-CN" altLang="zh-CN" sz="1600" dirty="0"/>
              <a:t>引入名称空间</a:t>
            </a:r>
            <a:r>
              <a:rPr lang="en-US" altLang="zh-CN" sz="1600" dirty="0" err="1"/>
              <a:t>System.Windows.Forms.Application</a:t>
            </a:r>
            <a:r>
              <a:rPr lang="zh-CN" altLang="zh-CN" sz="1600" dirty="0"/>
              <a:t>，以便调用</a:t>
            </a:r>
            <a:r>
              <a:rPr lang="en-US" altLang="zh-CN" sz="1600" dirty="0" err="1"/>
              <a:t>DoEvents</a:t>
            </a:r>
            <a:r>
              <a:rPr lang="zh-CN" altLang="zh-CN" sz="1600" dirty="0"/>
              <a:t>方法</a:t>
            </a:r>
          </a:p>
          <a:p>
            <a:r>
              <a:rPr lang="en-US" altLang="zh-CN" sz="1600" dirty="0"/>
              <a:t>Imports </a:t>
            </a:r>
            <a:r>
              <a:rPr lang="en-US" altLang="zh-CN" sz="1600" dirty="0" err="1"/>
              <a:t>System.Windows.Forms.Application</a:t>
            </a:r>
            <a:endParaRPr lang="zh-CN" altLang="zh-CN" sz="1600" dirty="0"/>
          </a:p>
          <a:p>
            <a:r>
              <a:rPr lang="en-US" altLang="zh-CN" sz="1600" dirty="0"/>
              <a:t>Module Module1</a:t>
            </a:r>
            <a:endParaRPr lang="zh-CN" altLang="zh-CN" sz="1600" dirty="0"/>
          </a:p>
          <a:p>
            <a:r>
              <a:rPr lang="en-US" altLang="zh-CN" sz="1600" dirty="0"/>
              <a:t>    Public F1 As New Form1 		</a:t>
            </a:r>
            <a:r>
              <a:rPr lang="en-US" altLang="zh-CN" sz="1600" dirty="0" smtClean="0"/>
              <a:t>' </a:t>
            </a:r>
            <a:r>
              <a:rPr lang="zh-CN" altLang="zh-CN" sz="1600" dirty="0"/>
              <a:t>定义全局变量，将第一个窗体对象声明为全局变量</a:t>
            </a:r>
          </a:p>
          <a:p>
            <a:r>
              <a:rPr lang="en-US" altLang="zh-CN" sz="1600" dirty="0"/>
              <a:t>    Sub Main()</a:t>
            </a:r>
            <a:endParaRPr lang="zh-CN" altLang="zh-CN" sz="1600" dirty="0"/>
          </a:p>
          <a:p>
            <a:r>
              <a:rPr lang="en-US" altLang="zh-CN" sz="1600" dirty="0"/>
              <a:t>        F1.Show() 				</a:t>
            </a:r>
            <a:r>
              <a:rPr lang="en-US" altLang="zh-CN" sz="1600" dirty="0" smtClean="0"/>
              <a:t>' </a:t>
            </a:r>
            <a:r>
              <a:rPr lang="zh-CN" altLang="zh-CN" sz="1600" dirty="0"/>
              <a:t>显示第一个窗体</a:t>
            </a:r>
          </a:p>
          <a:p>
            <a:r>
              <a:rPr lang="en-US" altLang="zh-CN" sz="1600" dirty="0"/>
              <a:t>        Do While True</a:t>
            </a:r>
            <a:endParaRPr lang="zh-CN" altLang="zh-CN" sz="1600" dirty="0"/>
          </a:p>
          <a:p>
            <a:r>
              <a:rPr lang="en-US" altLang="zh-CN" sz="1600" dirty="0"/>
              <a:t>            </a:t>
            </a:r>
            <a:r>
              <a:rPr lang="en-US" altLang="zh-CN" sz="1600" dirty="0" err="1"/>
              <a:t>DoEvents</a:t>
            </a:r>
            <a:r>
              <a:rPr lang="en-US" altLang="zh-CN" sz="1600" dirty="0"/>
              <a:t>() 				' </a:t>
            </a:r>
            <a:r>
              <a:rPr lang="zh-CN" altLang="zh-CN" sz="1600" dirty="0"/>
              <a:t>把控制权交给其他对象</a:t>
            </a:r>
          </a:p>
          <a:p>
            <a:r>
              <a:rPr lang="en-US" altLang="zh-CN" sz="1600" dirty="0"/>
              <a:t>        Loop</a:t>
            </a:r>
            <a:endParaRPr lang="zh-CN" altLang="zh-CN" sz="1600" dirty="0"/>
          </a:p>
          <a:p>
            <a:r>
              <a:rPr lang="en-US" altLang="zh-CN" sz="1600" dirty="0"/>
              <a:t>    End Sub</a:t>
            </a:r>
            <a:endParaRPr lang="zh-CN" altLang="zh-CN" sz="1600" dirty="0"/>
          </a:p>
          <a:p>
            <a:r>
              <a:rPr lang="en-US" altLang="zh-CN" sz="1600" dirty="0"/>
              <a:t>    Public Sub </a:t>
            </a:r>
            <a:r>
              <a:rPr lang="en-US" altLang="zh-CN" sz="1600" dirty="0" err="1"/>
              <a:t>ShowMsg</a:t>
            </a:r>
            <a:r>
              <a:rPr lang="en-US" altLang="zh-CN" sz="1600" dirty="0"/>
              <a:t>() 			</a:t>
            </a:r>
            <a:r>
              <a:rPr lang="en-US" altLang="zh-CN" sz="1600" dirty="0" smtClean="0"/>
              <a:t>' </a:t>
            </a:r>
            <a:r>
              <a:rPr lang="zh-CN" altLang="zh-CN" sz="1600" dirty="0"/>
              <a:t>定义全局过程</a:t>
            </a:r>
          </a:p>
          <a:p>
            <a:r>
              <a:rPr lang="en-US" altLang="zh-CN" sz="1600" dirty="0"/>
              <a:t>        </a:t>
            </a:r>
            <a:r>
              <a:rPr lang="en-US" altLang="zh-CN" sz="1600" dirty="0" err="1"/>
              <a:t>MsgBox</a:t>
            </a:r>
            <a:r>
              <a:rPr lang="en-US" altLang="zh-CN" sz="1600" dirty="0"/>
              <a:t>("</a:t>
            </a:r>
            <a:r>
              <a:rPr lang="zh-CN" altLang="zh-CN" sz="1600" dirty="0"/>
              <a:t>调用全局过程示例</a:t>
            </a:r>
            <a:r>
              <a:rPr lang="en-US" altLang="zh-CN" sz="1600" dirty="0"/>
              <a:t>")</a:t>
            </a:r>
            <a:endParaRPr lang="zh-CN" altLang="zh-CN" sz="1600" dirty="0"/>
          </a:p>
          <a:p>
            <a:r>
              <a:rPr lang="en-US" altLang="zh-CN" sz="1600" dirty="0"/>
              <a:t>    End Sub</a:t>
            </a:r>
            <a:endParaRPr lang="zh-CN" altLang="zh-CN" sz="1600" dirty="0"/>
          </a:p>
          <a:p>
            <a:r>
              <a:rPr lang="en-US" altLang="zh-CN" sz="1600" dirty="0"/>
              <a:t>End </a:t>
            </a:r>
            <a:r>
              <a:rPr lang="en-US" altLang="zh-CN" sz="1600" dirty="0" smtClean="0"/>
              <a:t>Module</a:t>
            </a:r>
          </a:p>
        </p:txBody>
      </p:sp>
    </p:spTree>
    <p:extLst>
      <p:ext uri="{BB962C8B-B14F-4D97-AF65-F5344CB8AC3E}">
        <p14:creationId xmlns:p14="http://schemas.microsoft.com/office/powerpoint/2010/main" val="34113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p>
        </p:txBody>
      </p:sp>
      <p:sp>
        <p:nvSpPr>
          <p:cNvPr id="3" name="TextBox 2"/>
          <p:cNvSpPr txBox="1"/>
          <p:nvPr/>
        </p:nvSpPr>
        <p:spPr>
          <a:xfrm>
            <a:off x="786809" y="871870"/>
            <a:ext cx="9590568" cy="877163"/>
          </a:xfrm>
          <a:prstGeom prst="rect">
            <a:avLst/>
          </a:prstGeom>
          <a:noFill/>
        </p:spPr>
        <p:txBody>
          <a:bodyPr wrap="square" rtlCol="0">
            <a:spAutoFit/>
          </a:bodyPr>
          <a:lstStyle/>
          <a:p>
            <a:pPr indent="446088" fontAlgn="ctr"/>
            <a:r>
              <a:rPr lang="zh-CN" altLang="zh-CN" dirty="0"/>
              <a:t>第一个窗体有</a:t>
            </a:r>
            <a:r>
              <a:rPr lang="en-US" altLang="zh-CN" dirty="0"/>
              <a:t>2</a:t>
            </a:r>
            <a:r>
              <a:rPr lang="zh-CN" altLang="zh-CN" dirty="0"/>
              <a:t>个按钮，当单击“显示</a:t>
            </a:r>
            <a:r>
              <a:rPr lang="en-US" altLang="zh-CN" dirty="0"/>
              <a:t>Form2</a:t>
            </a:r>
            <a:r>
              <a:rPr lang="zh-CN" altLang="zh-CN" dirty="0"/>
              <a:t>”按钮时，显示出第二个窗体，同时隐藏第一个窗体；当单击“结束”按钮时，结束程序运行，相应的单击事件程序如下。</a:t>
            </a:r>
          </a:p>
          <a:p>
            <a:pPr indent="446088" fontAlgn="ctr"/>
            <a:r>
              <a:rPr lang="zh-CN" altLang="zh-CN" dirty="0"/>
              <a:t>“显示</a:t>
            </a:r>
            <a:r>
              <a:rPr lang="en-US" altLang="zh-CN" dirty="0"/>
              <a:t>Form2</a:t>
            </a:r>
            <a:r>
              <a:rPr lang="zh-CN" altLang="zh-CN" dirty="0"/>
              <a:t>”按钮事件代码</a:t>
            </a:r>
            <a:r>
              <a:rPr lang="zh-CN" altLang="zh-CN" dirty="0" smtClean="0"/>
              <a:t>：</a:t>
            </a:r>
            <a:endParaRPr lang="zh-CN" altLang="zh-CN" dirty="0"/>
          </a:p>
        </p:txBody>
      </p:sp>
      <p:sp>
        <p:nvSpPr>
          <p:cNvPr id="4" name="TextBox 3"/>
          <p:cNvSpPr txBox="1"/>
          <p:nvPr/>
        </p:nvSpPr>
        <p:spPr>
          <a:xfrm>
            <a:off x="1509823" y="1782661"/>
            <a:ext cx="8420986" cy="2128242"/>
          </a:xfrm>
          <a:prstGeom prst="roundRect">
            <a:avLst>
              <a:gd name="adj" fmla="val 10672"/>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form2 As New Form2 			' </a:t>
            </a:r>
            <a:r>
              <a:rPr lang="zh-CN" altLang="zh-CN" dirty="0"/>
              <a:t>创建</a:t>
            </a:r>
            <a:r>
              <a:rPr lang="en-US" altLang="zh-CN" dirty="0"/>
              <a:t>Form2</a:t>
            </a:r>
            <a:r>
              <a:rPr lang="zh-CN" altLang="zh-CN" dirty="0"/>
              <a:t>窗体实例</a:t>
            </a:r>
          </a:p>
          <a:p>
            <a:r>
              <a:rPr lang="en-US" altLang="zh-CN" dirty="0"/>
              <a:t>    form2.StartPosition = </a:t>
            </a:r>
            <a:r>
              <a:rPr lang="en-US" altLang="zh-CN" dirty="0" err="1"/>
              <a:t>FormStartPosition.CenterScreen</a:t>
            </a:r>
            <a:endParaRPr lang="zh-CN" altLang="zh-CN" dirty="0"/>
          </a:p>
          <a:p>
            <a:r>
              <a:rPr lang="en-US" altLang="zh-CN" dirty="0"/>
              <a:t>    form2.Show() 					' </a:t>
            </a:r>
            <a:r>
              <a:rPr lang="zh-CN" altLang="zh-CN" dirty="0"/>
              <a:t>显示第二个窗体</a:t>
            </a:r>
          </a:p>
          <a:p>
            <a:r>
              <a:rPr lang="en-US" altLang="zh-CN" dirty="0"/>
              <a:t>    </a:t>
            </a:r>
            <a:r>
              <a:rPr lang="en-US" altLang="zh-CN" dirty="0" err="1"/>
              <a:t>Me.Hide</a:t>
            </a:r>
            <a:r>
              <a:rPr lang="en-US" altLang="zh-CN" dirty="0"/>
              <a:t>() 					</a:t>
            </a:r>
            <a:r>
              <a:rPr lang="en-US" altLang="zh-CN" dirty="0" smtClean="0"/>
              <a:t>' </a:t>
            </a:r>
            <a:r>
              <a:rPr lang="zh-CN" altLang="zh-CN" dirty="0"/>
              <a:t>隐藏当前窗体</a:t>
            </a:r>
          </a:p>
          <a:p>
            <a:r>
              <a:rPr lang="en-US" altLang="zh-CN" dirty="0"/>
              <a:t>End </a:t>
            </a:r>
            <a:r>
              <a:rPr lang="en-US" altLang="zh-CN" dirty="0" smtClean="0"/>
              <a:t>Sub</a:t>
            </a:r>
            <a:endParaRPr lang="zh-CN" altLang="zh-CN" dirty="0"/>
          </a:p>
        </p:txBody>
      </p:sp>
      <p:sp>
        <p:nvSpPr>
          <p:cNvPr id="5" name="矩形 4"/>
          <p:cNvSpPr/>
          <p:nvPr/>
        </p:nvSpPr>
        <p:spPr>
          <a:xfrm>
            <a:off x="1384850" y="3910903"/>
            <a:ext cx="2582758" cy="353943"/>
          </a:xfrm>
          <a:prstGeom prst="rect">
            <a:avLst/>
          </a:prstGeom>
        </p:spPr>
        <p:txBody>
          <a:bodyPr wrap="none">
            <a:spAutoFit/>
          </a:bodyPr>
          <a:lstStyle/>
          <a:p>
            <a:pPr fontAlgn="ctr"/>
            <a:r>
              <a:rPr lang="zh-CN" altLang="zh-CN" dirty="0"/>
              <a:t>“结束”按钮事件代码：</a:t>
            </a:r>
          </a:p>
        </p:txBody>
      </p:sp>
      <p:sp>
        <p:nvSpPr>
          <p:cNvPr id="6" name="TextBox 5"/>
          <p:cNvSpPr txBox="1"/>
          <p:nvPr/>
        </p:nvSpPr>
        <p:spPr>
          <a:xfrm>
            <a:off x="1509823" y="4401879"/>
            <a:ext cx="8420986" cy="1259919"/>
          </a:xfrm>
          <a:prstGeom prst="roundRect">
            <a:avLst/>
          </a:prstGeom>
          <a:solidFill>
            <a:schemeClr val="accent5">
              <a:lumMod val="40000"/>
              <a:lumOff val="60000"/>
            </a:schemeClr>
          </a:solidFill>
        </p:spPr>
        <p:txBody>
          <a:bodyPr wrap="square" rtlCol="0">
            <a:spAutoFit/>
          </a:bodyPr>
          <a:lstStyle/>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Button2.Click</a:t>
            </a:r>
            <a:endParaRPr lang="zh-CN" altLang="zh-CN" dirty="0"/>
          </a:p>
          <a:p>
            <a:r>
              <a:rPr lang="en-US" altLang="zh-CN" dirty="0"/>
              <a:t>    End 					</a:t>
            </a:r>
            <a:r>
              <a:rPr lang="en-US" altLang="zh-CN" dirty="0" smtClean="0"/>
              <a:t>' </a:t>
            </a:r>
            <a:r>
              <a:rPr lang="zh-CN" altLang="zh-CN" dirty="0"/>
              <a:t>结束程序</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5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多窗体程序举例</a:t>
            </a:r>
          </a:p>
        </p:txBody>
      </p:sp>
      <p:sp>
        <p:nvSpPr>
          <p:cNvPr id="3" name="TextBox 2"/>
          <p:cNvSpPr txBox="1"/>
          <p:nvPr/>
        </p:nvSpPr>
        <p:spPr>
          <a:xfrm>
            <a:off x="839972" y="808074"/>
            <a:ext cx="9494875" cy="1138773"/>
          </a:xfrm>
          <a:prstGeom prst="rect">
            <a:avLst/>
          </a:prstGeom>
          <a:noFill/>
        </p:spPr>
        <p:txBody>
          <a:bodyPr wrap="square" rtlCol="0">
            <a:spAutoFit/>
          </a:bodyPr>
          <a:lstStyle/>
          <a:p>
            <a:pPr indent="446088" fontAlgn="ctr"/>
            <a:r>
              <a:rPr lang="zh-CN" altLang="zh-CN" dirty="0"/>
              <a:t>第二个窗体有</a:t>
            </a:r>
            <a:r>
              <a:rPr lang="en-US" altLang="zh-CN" dirty="0"/>
              <a:t>2</a:t>
            </a:r>
            <a:r>
              <a:rPr lang="zh-CN" altLang="zh-CN" dirty="0"/>
              <a:t>个按钮，当单击“调用过程”按钮时，将调用模块中定义的显示“调用全局过程示例”消息的</a:t>
            </a:r>
            <a:r>
              <a:rPr lang="en-US" altLang="zh-CN" dirty="0" err="1"/>
              <a:t>ShowMsg</a:t>
            </a:r>
            <a:r>
              <a:rPr lang="zh-CN" altLang="zh-CN" dirty="0"/>
              <a:t>全局过程；当单击“返回”按钮时，显示第一个窗体，同时隐藏本窗体，相应的单击事件程序如下。</a:t>
            </a:r>
          </a:p>
          <a:p>
            <a:pPr indent="446088" fontAlgn="ctr"/>
            <a:r>
              <a:rPr lang="zh-CN" altLang="zh-CN" dirty="0"/>
              <a:t>“返回”按钮事件代码</a:t>
            </a:r>
            <a:r>
              <a:rPr lang="zh-CN" altLang="zh-CN" dirty="0" smtClean="0"/>
              <a:t>：</a:t>
            </a:r>
            <a:endParaRPr lang="zh-CN" altLang="zh-CN" dirty="0"/>
          </a:p>
        </p:txBody>
      </p:sp>
      <p:sp>
        <p:nvSpPr>
          <p:cNvPr id="4" name="TextBox 3"/>
          <p:cNvSpPr txBox="1"/>
          <p:nvPr/>
        </p:nvSpPr>
        <p:spPr>
          <a:xfrm>
            <a:off x="1456660" y="1954486"/>
            <a:ext cx="8527312" cy="1549360"/>
          </a:xfrm>
          <a:prstGeom prst="roundRect">
            <a:avLst>
              <a:gd name="adj" fmla="val 12550"/>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Button1.Click</a:t>
            </a:r>
            <a:endParaRPr lang="zh-CN" altLang="zh-CN" dirty="0"/>
          </a:p>
          <a:p>
            <a:r>
              <a:rPr lang="en-US" altLang="zh-CN" dirty="0"/>
              <a:t>    Module1.F1.Show() 		</a:t>
            </a:r>
            <a:r>
              <a:rPr lang="en-US" altLang="zh-CN" dirty="0" smtClean="0"/>
              <a:t>' </a:t>
            </a:r>
            <a:r>
              <a:rPr lang="zh-CN" altLang="zh-CN" dirty="0"/>
              <a:t>访问模块中全局变量</a:t>
            </a:r>
            <a:r>
              <a:rPr lang="en-US" altLang="zh-CN" dirty="0"/>
              <a:t>F1</a:t>
            </a:r>
            <a:r>
              <a:rPr lang="zh-CN" altLang="zh-CN" dirty="0"/>
              <a:t>，显示第一个窗体</a:t>
            </a:r>
          </a:p>
          <a:p>
            <a:r>
              <a:rPr lang="en-US" altLang="zh-CN" dirty="0"/>
              <a:t>    </a:t>
            </a:r>
            <a:r>
              <a:rPr lang="en-US" altLang="zh-CN" dirty="0" err="1"/>
              <a:t>Me.Hide</a:t>
            </a:r>
            <a:r>
              <a:rPr lang="en-US" altLang="zh-CN" dirty="0"/>
              <a:t>() 			</a:t>
            </a:r>
            <a:r>
              <a:rPr lang="en-US" altLang="zh-CN" dirty="0" smtClean="0"/>
              <a:t>' </a:t>
            </a:r>
            <a:r>
              <a:rPr lang="zh-CN" altLang="zh-CN" dirty="0"/>
              <a:t>隐藏当前窗体</a:t>
            </a:r>
          </a:p>
          <a:p>
            <a:r>
              <a:rPr lang="en-US" altLang="zh-CN" dirty="0"/>
              <a:t>End </a:t>
            </a:r>
            <a:r>
              <a:rPr lang="en-US" altLang="zh-CN" dirty="0" smtClean="0"/>
              <a:t>Sub</a:t>
            </a:r>
            <a:endParaRPr lang="zh-CN" altLang="zh-CN" dirty="0"/>
          </a:p>
        </p:txBody>
      </p:sp>
      <p:sp>
        <p:nvSpPr>
          <p:cNvPr id="5" name="矩形 4"/>
          <p:cNvSpPr/>
          <p:nvPr/>
        </p:nvSpPr>
        <p:spPr>
          <a:xfrm>
            <a:off x="1283801" y="3503846"/>
            <a:ext cx="3018775" cy="353943"/>
          </a:xfrm>
          <a:prstGeom prst="rect">
            <a:avLst/>
          </a:prstGeom>
        </p:spPr>
        <p:txBody>
          <a:bodyPr wrap="none">
            <a:spAutoFit/>
          </a:bodyPr>
          <a:lstStyle/>
          <a:p>
            <a:pPr fontAlgn="ctr"/>
            <a:r>
              <a:rPr lang="zh-CN" altLang="zh-CN" dirty="0"/>
              <a:t>“调用过程”按钮事件代码：</a:t>
            </a:r>
          </a:p>
        </p:txBody>
      </p:sp>
      <p:sp>
        <p:nvSpPr>
          <p:cNvPr id="6" name="圆角矩形 5"/>
          <p:cNvSpPr/>
          <p:nvPr/>
        </p:nvSpPr>
        <p:spPr>
          <a:xfrm>
            <a:off x="1456660" y="3857789"/>
            <a:ext cx="8527312" cy="1259919"/>
          </a:xfrm>
          <a:prstGeom prst="roundRect">
            <a:avLst/>
          </a:prstGeom>
          <a:solidFill>
            <a:schemeClr val="accent5">
              <a:lumMod val="40000"/>
              <a:lumOff val="60000"/>
            </a:schemeClr>
          </a:solidFill>
        </p:spPr>
        <p:txBody>
          <a:bodyPr wrap="square">
            <a:spAutoFit/>
          </a:bodyPr>
          <a:lstStyle/>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Button2.Click</a:t>
            </a:r>
            <a:endParaRPr lang="zh-CN" altLang="zh-CN" dirty="0"/>
          </a:p>
          <a:p>
            <a:r>
              <a:rPr lang="en-US" altLang="zh-CN" dirty="0"/>
              <a:t>    Module1.ShowMsg() 			</a:t>
            </a:r>
            <a:r>
              <a:rPr lang="en-US" altLang="zh-CN" dirty="0" smtClean="0"/>
              <a:t>' </a:t>
            </a:r>
            <a:r>
              <a:rPr lang="zh-CN" altLang="zh-CN" dirty="0"/>
              <a:t>调用模块中定义的全局过程</a:t>
            </a:r>
          </a:p>
          <a:p>
            <a:r>
              <a:rPr lang="en-US" altLang="zh-CN" dirty="0"/>
              <a:t>End Sub</a:t>
            </a:r>
            <a:endParaRPr lang="zh-CN" altLang="zh-CN" dirty="0"/>
          </a:p>
        </p:txBody>
      </p:sp>
    </p:spTree>
    <p:extLst>
      <p:ext uri="{BB962C8B-B14F-4D97-AF65-F5344CB8AC3E}">
        <p14:creationId xmlns:p14="http://schemas.microsoft.com/office/powerpoint/2010/main" val="35871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5582093" y="3307098"/>
            <a:ext cx="5199321"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文档类</a:t>
            </a:r>
            <a:r>
              <a:rPr lang="en-US" altLang="zh-CN" sz="3600" b="1" dirty="0">
                <a:solidFill>
                  <a:schemeClr val="bg1"/>
                </a:solidFill>
              </a:rPr>
              <a:t>GUI</a:t>
            </a:r>
            <a:r>
              <a:rPr lang="zh-CN" altLang="zh-CN" sz="3600" b="1" dirty="0">
                <a:solidFill>
                  <a:schemeClr val="bg1"/>
                </a:solidFill>
              </a:rPr>
              <a:t>的基本元素</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2900947" y="1086018"/>
            <a:ext cx="6339950"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6</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GUI</a:t>
            </a:r>
            <a:r>
              <a:rPr lang="zh-CN" altLang="zh-CN" sz="4200" dirty="0">
                <a:solidFill>
                  <a:srgbClr val="C00000"/>
                </a:solidFill>
                <a:latin typeface="方正大黑简体" pitchFamily="2" charset="-122"/>
                <a:ea typeface="方正大黑简体" pitchFamily="2" charset="-122"/>
              </a:rPr>
              <a:t>应用程序开发</a:t>
            </a:r>
          </a:p>
        </p:txBody>
      </p:sp>
    </p:spTree>
    <p:extLst>
      <p:ext uri="{BB962C8B-B14F-4D97-AF65-F5344CB8AC3E}">
        <p14:creationId xmlns:p14="http://schemas.microsoft.com/office/powerpoint/2010/main" val="3290348302"/>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8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61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9" y="2692563"/>
            <a:ext cx="188740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菜单的设计</a:t>
            </a:r>
            <a:endParaRPr lang="zh-CN" altLang="en-US" dirty="0"/>
          </a:p>
        </p:txBody>
      </p:sp>
      <p:cxnSp>
        <p:nvCxnSpPr>
          <p:cNvPr id="11" name="直接连接符 10"/>
          <p:cNvCxnSpPr/>
          <p:nvPr/>
        </p:nvCxnSpPr>
        <p:spPr>
          <a:xfrm>
            <a:off x="5305465" y="3195254"/>
            <a:ext cx="2105960"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314067" y="3319869"/>
            <a:ext cx="211993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．认识菜单</a:t>
            </a:r>
          </a:p>
        </p:txBody>
      </p:sp>
      <p:sp>
        <p:nvSpPr>
          <p:cNvPr id="15" name="文本占位符 5"/>
          <p:cNvSpPr txBox="1">
            <a:spLocks/>
          </p:cNvSpPr>
          <p:nvPr/>
        </p:nvSpPr>
        <p:spPr>
          <a:xfrm>
            <a:off x="5314067" y="3743125"/>
            <a:ext cx="211993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．创建菜单</a:t>
            </a:r>
          </a:p>
        </p:txBody>
      </p:sp>
      <p:sp>
        <p:nvSpPr>
          <p:cNvPr id="17" name="文本占位符 5"/>
          <p:cNvSpPr txBox="1">
            <a:spLocks/>
          </p:cNvSpPr>
          <p:nvPr/>
        </p:nvSpPr>
        <p:spPr>
          <a:xfrm>
            <a:off x="5314067" y="4168974"/>
            <a:ext cx="211993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．设置上下文快捷菜单</a:t>
            </a:r>
          </a:p>
        </p:txBody>
      </p:sp>
    </p:spTree>
    <p:extLst>
      <p:ext uri="{BB962C8B-B14F-4D97-AF65-F5344CB8AC3E}">
        <p14:creationId xmlns:p14="http://schemas.microsoft.com/office/powerpoint/2010/main" val="414804939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．认识菜单</a:t>
            </a:r>
          </a:p>
        </p:txBody>
      </p:sp>
      <p:sp>
        <p:nvSpPr>
          <p:cNvPr id="3" name="TextBox 2"/>
          <p:cNvSpPr txBox="1"/>
          <p:nvPr/>
        </p:nvSpPr>
        <p:spPr>
          <a:xfrm>
            <a:off x="861237" y="893135"/>
            <a:ext cx="9505507" cy="877163"/>
          </a:xfrm>
          <a:prstGeom prst="rect">
            <a:avLst/>
          </a:prstGeom>
          <a:noFill/>
        </p:spPr>
        <p:txBody>
          <a:bodyPr wrap="square" rtlCol="0">
            <a:spAutoFit/>
          </a:bodyPr>
          <a:lstStyle/>
          <a:p>
            <a:pPr indent="446088"/>
            <a:r>
              <a:rPr lang="zh-CN" altLang="zh-CN" dirty="0"/>
              <a:t>菜单通常由多个菜单标题组成，当单击菜单标题时会打开它所包含的项目下拉列表或执行该菜单的命令。菜单下拉列表的菜单项由多个菜单命令、分隔线和子菜单项组成。图</a:t>
            </a:r>
            <a:r>
              <a:rPr lang="en-US" altLang="zh-CN" dirty="0"/>
              <a:t>6.11</a:t>
            </a:r>
            <a:r>
              <a:rPr lang="zh-CN" altLang="zh-CN" dirty="0"/>
              <a:t>展示了</a:t>
            </a:r>
            <a:r>
              <a:rPr lang="en-US" altLang="zh-CN" dirty="0"/>
              <a:t>VB.NET</a:t>
            </a:r>
            <a:r>
              <a:rPr lang="zh-CN" altLang="zh-CN" dirty="0"/>
              <a:t>的部分菜单示例</a:t>
            </a:r>
            <a:r>
              <a:rPr lang="zh-CN" altLang="zh-CN" dirty="0" smtClean="0"/>
              <a:t>。</a:t>
            </a:r>
            <a:endParaRPr lang="zh-CN" altLang="zh-CN"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391" y="1887256"/>
            <a:ext cx="8163073" cy="37924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58900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935665" y="786809"/>
            <a:ext cx="9346019" cy="1400383"/>
          </a:xfrm>
          <a:prstGeom prst="rect">
            <a:avLst/>
          </a:prstGeom>
          <a:noFill/>
        </p:spPr>
        <p:txBody>
          <a:bodyPr wrap="square" rtlCol="0">
            <a:spAutoFit/>
          </a:bodyPr>
          <a:lstStyle/>
          <a:p>
            <a:pPr indent="446088" fontAlgn="ctr"/>
            <a:r>
              <a:rPr lang="zh-CN" altLang="zh-CN" dirty="0"/>
              <a:t>菜单项通过</a:t>
            </a:r>
            <a:r>
              <a:rPr lang="en-US" altLang="zh-CN" dirty="0" err="1"/>
              <a:t>ToolStripMenuItem</a:t>
            </a:r>
            <a:r>
              <a:rPr lang="zh-CN" altLang="zh-CN" dirty="0"/>
              <a:t>对象来建立，</a:t>
            </a:r>
            <a:r>
              <a:rPr lang="en-US" altLang="zh-CN" dirty="0" err="1"/>
              <a:t>MenuStrip</a:t>
            </a:r>
            <a:r>
              <a:rPr lang="zh-CN" altLang="zh-CN" dirty="0"/>
              <a:t>控件包含一个描述各菜单项的</a:t>
            </a:r>
            <a:r>
              <a:rPr lang="en-US" altLang="zh-CN" dirty="0" err="1"/>
              <a:t>ToolStripMenuItem</a:t>
            </a:r>
            <a:r>
              <a:rPr lang="zh-CN" altLang="zh-CN" dirty="0"/>
              <a:t>对象集，可以为每个</a:t>
            </a:r>
            <a:r>
              <a:rPr lang="en-US" altLang="zh-CN" dirty="0" err="1"/>
              <a:t>ToolStripMenuItem</a:t>
            </a:r>
            <a:r>
              <a:rPr lang="zh-CN" altLang="zh-CN" dirty="0"/>
              <a:t>对象分别设置属性，让菜单项可见或不可见、允许使用或禁用等。</a:t>
            </a:r>
          </a:p>
          <a:p>
            <a:pPr indent="446088" fontAlgn="ctr"/>
            <a:r>
              <a:rPr lang="zh-CN" altLang="zh-CN" dirty="0"/>
              <a:t>使用</a:t>
            </a:r>
            <a:r>
              <a:rPr lang="en-US" altLang="zh-CN" dirty="0" err="1"/>
              <a:t>MenuStrip</a:t>
            </a:r>
            <a:r>
              <a:rPr lang="zh-CN" altLang="zh-CN" dirty="0"/>
              <a:t>控件创建菜单非常简单，首先从工具箱中把一个</a:t>
            </a:r>
            <a:r>
              <a:rPr lang="en-US" altLang="zh-CN" dirty="0" err="1"/>
              <a:t>MenuStrip</a:t>
            </a:r>
            <a:r>
              <a:rPr lang="zh-CN" altLang="zh-CN" dirty="0"/>
              <a:t>控件拖放到窗体上，如图</a:t>
            </a:r>
            <a:r>
              <a:rPr lang="en-US" altLang="zh-CN" dirty="0"/>
              <a:t>6.12</a:t>
            </a:r>
            <a:r>
              <a:rPr lang="zh-CN" altLang="zh-CN" dirty="0"/>
              <a:t>所示，此时在窗体顶部会出现一个可视化的菜单编辑器</a:t>
            </a:r>
            <a:r>
              <a:rPr lang="zh-CN" altLang="zh-CN" dirty="0" smtClean="0"/>
              <a:t>。</a:t>
            </a:r>
            <a:endParaRPr lang="zh-CN" altLang="zh-CN" dirty="0"/>
          </a:p>
        </p:txBody>
      </p:sp>
      <p:pic>
        <p:nvPicPr>
          <p:cNvPr id="23554" name="Picture 2" descr="6t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0251" y="2339161"/>
            <a:ext cx="4072269" cy="2938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5612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893135" y="871870"/>
            <a:ext cx="9462977" cy="1400383"/>
          </a:xfrm>
          <a:prstGeom prst="rect">
            <a:avLst/>
          </a:prstGeom>
          <a:noFill/>
        </p:spPr>
        <p:txBody>
          <a:bodyPr wrap="square" rtlCol="0">
            <a:spAutoFit/>
          </a:bodyPr>
          <a:lstStyle/>
          <a:p>
            <a:pPr indent="446088"/>
            <a:r>
              <a:rPr lang="zh-CN" altLang="zh-CN" dirty="0"/>
              <a:t>编辑菜单标题后，该菜单的右侧和下面又显示出两个带阴影的框如图</a:t>
            </a:r>
            <a:r>
              <a:rPr lang="en-US" altLang="zh-CN" dirty="0"/>
              <a:t>6.13</a:t>
            </a:r>
            <a:r>
              <a:rPr lang="zh-CN" altLang="zh-CN" dirty="0"/>
              <a:t>（</a:t>
            </a:r>
            <a:r>
              <a:rPr lang="en-US" altLang="zh-CN" dirty="0"/>
              <a:t>a</a:t>
            </a:r>
            <a:r>
              <a:rPr lang="zh-CN" altLang="zh-CN" dirty="0"/>
              <a:t>）所示；右侧的框用来设置第</a:t>
            </a:r>
            <a:r>
              <a:rPr lang="en-US" altLang="zh-CN" dirty="0"/>
              <a:t>2</a:t>
            </a:r>
            <a:r>
              <a:rPr lang="zh-CN" altLang="zh-CN" dirty="0"/>
              <a:t>个主菜单项，下面的框则用来设置第</a:t>
            </a:r>
            <a:r>
              <a:rPr lang="en-US" altLang="zh-CN" dirty="0"/>
              <a:t>1</a:t>
            </a:r>
            <a:r>
              <a:rPr lang="zh-CN" altLang="zh-CN" dirty="0"/>
              <a:t>个菜单（“文件”菜单）的子菜单项。在编辑子菜单项名称之后，该菜单的右侧和下面也会显出两带阴影的框，如图</a:t>
            </a:r>
            <a:r>
              <a:rPr lang="en-US" altLang="zh-CN" dirty="0"/>
              <a:t>6.13</a:t>
            </a:r>
            <a:r>
              <a:rPr lang="zh-CN" altLang="zh-CN" dirty="0"/>
              <a:t>（</a:t>
            </a:r>
            <a:r>
              <a:rPr lang="en-US" altLang="zh-CN" dirty="0"/>
              <a:t>b</a:t>
            </a:r>
            <a:r>
              <a:rPr lang="zh-CN" altLang="zh-CN" dirty="0"/>
              <a:t>）所示。但是，其右侧的框用来设置子菜单项，下面的框则用来设置同级的菜单项，这正好与菜单标题相反。若要添加分隔线，可以选择下拉选项“</a:t>
            </a:r>
            <a:r>
              <a:rPr lang="en-US" altLang="zh-CN" dirty="0"/>
              <a:t>Separator</a:t>
            </a:r>
            <a:r>
              <a:rPr lang="zh-CN" altLang="zh-CN" dirty="0"/>
              <a:t>”，如图</a:t>
            </a:r>
            <a:r>
              <a:rPr lang="en-US" altLang="zh-CN" dirty="0"/>
              <a:t>6.13</a:t>
            </a:r>
            <a:r>
              <a:rPr lang="zh-CN" altLang="zh-CN" dirty="0"/>
              <a:t>（</a:t>
            </a:r>
            <a:r>
              <a:rPr lang="en-US" altLang="zh-CN" dirty="0"/>
              <a:t>c</a:t>
            </a:r>
            <a:r>
              <a:rPr lang="zh-CN" altLang="zh-CN" dirty="0"/>
              <a:t>）所示</a:t>
            </a:r>
            <a:r>
              <a:rPr lang="zh-CN" altLang="zh-CN" dirty="0" smtClean="0"/>
              <a:t>。</a:t>
            </a:r>
            <a:endParaRPr lang="zh-CN" altLang="zh-CN" dirty="0"/>
          </a:p>
        </p:txBody>
      </p:sp>
      <p:pic>
        <p:nvPicPr>
          <p:cNvPr id="24578" name="Picture 2" descr="6t1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5191" y="2272252"/>
            <a:ext cx="4540102" cy="2379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6t12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2420" y="4944140"/>
            <a:ext cx="4085644" cy="8506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0682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窗体的外观样式</a:t>
            </a:r>
          </a:p>
        </p:txBody>
      </p:sp>
      <p:graphicFrame>
        <p:nvGraphicFramePr>
          <p:cNvPr id="5" name="表格 4"/>
          <p:cNvGraphicFramePr>
            <a:graphicFrameLocks noGrp="1"/>
          </p:cNvGraphicFramePr>
          <p:nvPr>
            <p:extLst>
              <p:ext uri="{D42A27DB-BD31-4B8C-83A1-F6EECF244321}">
                <p14:modId xmlns:p14="http://schemas.microsoft.com/office/powerpoint/2010/main" val="497431064"/>
              </p:ext>
            </p:extLst>
          </p:nvPr>
        </p:nvGraphicFramePr>
        <p:xfrm>
          <a:off x="1415902" y="1428101"/>
          <a:ext cx="9025270" cy="4079563"/>
        </p:xfrm>
        <a:graphic>
          <a:graphicData uri="http://schemas.openxmlformats.org/drawingml/2006/table">
            <a:tbl>
              <a:tblPr/>
              <a:tblGrid>
                <a:gridCol w="3050542"/>
                <a:gridCol w="5974728"/>
              </a:tblGrid>
              <a:tr h="283303">
                <a:tc>
                  <a:txBody>
                    <a:bodyPr/>
                    <a:lstStyle/>
                    <a:p>
                      <a:pPr algn="ctr">
                        <a:lnSpc>
                          <a:spcPts val="1560"/>
                        </a:lnSpc>
                        <a:spcAft>
                          <a:spcPts val="0"/>
                        </a:spcAft>
                        <a:tabLst>
                          <a:tab pos="5328920" algn="r"/>
                        </a:tabLst>
                      </a:pPr>
                      <a:r>
                        <a:rPr lang="zh-CN" sz="1400" b="1" kern="1050" dirty="0">
                          <a:effectLst/>
                          <a:latin typeface="Times New Roman"/>
                          <a:ea typeface="宋体"/>
                        </a:rPr>
                        <a:t>样式</a:t>
                      </a:r>
                      <a:endParaRPr lang="zh-CN" sz="1400" kern="1050" dirty="0">
                        <a:effectLst/>
                        <a:latin typeface="Times New Roman"/>
                        <a:ea typeface="宋体"/>
                      </a:endParaRP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83303">
                <a:tc>
                  <a:txBody>
                    <a:bodyPr/>
                    <a:lstStyle/>
                    <a:p>
                      <a:pPr algn="just">
                        <a:lnSpc>
                          <a:spcPts val="1560"/>
                        </a:lnSpc>
                        <a:spcAft>
                          <a:spcPts val="0"/>
                        </a:spcAft>
                        <a:tabLst>
                          <a:tab pos="5328920" algn="r"/>
                        </a:tabLst>
                      </a:pPr>
                      <a:r>
                        <a:rPr lang="zh-CN" sz="1400" kern="1050" dirty="0">
                          <a:effectLst/>
                          <a:latin typeface="Times New Roman"/>
                          <a:ea typeface="宋体"/>
                        </a:rPr>
                        <a:t>无（</a:t>
                      </a:r>
                      <a:r>
                        <a:rPr lang="en-US" sz="1400" kern="1050" dirty="0">
                          <a:effectLst/>
                          <a:latin typeface="Times New Roman"/>
                          <a:ea typeface="宋体"/>
                        </a:rPr>
                        <a:t>None</a:t>
                      </a:r>
                      <a:r>
                        <a:rPr lang="zh-CN" sz="1400" kern="1050" dirty="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a:effectLst/>
                          <a:latin typeface="Times New Roman"/>
                          <a:ea typeface="宋体"/>
                        </a:rPr>
                        <a:t>没有边框或与边框相关的元素，用于启动窗体</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801342">
                <a:tc>
                  <a:txBody>
                    <a:bodyPr/>
                    <a:lstStyle/>
                    <a:p>
                      <a:pPr algn="just">
                        <a:lnSpc>
                          <a:spcPts val="1560"/>
                        </a:lnSpc>
                        <a:spcAft>
                          <a:spcPts val="0"/>
                        </a:spcAft>
                        <a:tabLst>
                          <a:tab pos="5328920" algn="r"/>
                        </a:tabLst>
                      </a:pPr>
                      <a:r>
                        <a:rPr lang="zh-CN" sz="1400" kern="1050" dirty="0">
                          <a:effectLst/>
                          <a:latin typeface="Times New Roman"/>
                          <a:ea typeface="宋体"/>
                        </a:rPr>
                        <a:t>固定三维（</a:t>
                      </a:r>
                      <a:r>
                        <a:rPr lang="en-US" sz="1400" kern="1050" dirty="0">
                          <a:effectLst/>
                          <a:latin typeface="Times New Roman"/>
                          <a:ea typeface="宋体"/>
                        </a:rPr>
                        <a:t>Fixed3D</a:t>
                      </a:r>
                      <a:r>
                        <a:rPr lang="zh-CN" sz="1400" kern="1050" dirty="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a:effectLst/>
                          <a:latin typeface="Times New Roman"/>
                          <a:ea typeface="宋体"/>
                        </a:rPr>
                        <a:t>当需要三维边框效果时使用。不可调整大小，可在标题栏上包括控件菜单栏、标题栏、“最大化”和“最小化”按钮。用于创建相对于窗体主体凸起的边框</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542323">
                <a:tc>
                  <a:txBody>
                    <a:bodyPr/>
                    <a:lstStyle/>
                    <a:p>
                      <a:pPr algn="just">
                        <a:lnSpc>
                          <a:spcPts val="1560"/>
                        </a:lnSpc>
                        <a:spcAft>
                          <a:spcPts val="0"/>
                        </a:spcAft>
                        <a:tabLst>
                          <a:tab pos="5328920" algn="r"/>
                        </a:tabLst>
                      </a:pPr>
                      <a:r>
                        <a:rPr lang="zh-CN" sz="1400" kern="1050" dirty="0">
                          <a:effectLst/>
                          <a:latin typeface="Times New Roman"/>
                          <a:ea typeface="宋体"/>
                        </a:rPr>
                        <a:t>固定对话框（</a:t>
                      </a:r>
                      <a:r>
                        <a:rPr lang="en-US" sz="1400" kern="1050" dirty="0" err="1">
                          <a:effectLst/>
                          <a:latin typeface="Times New Roman"/>
                          <a:ea typeface="宋体"/>
                        </a:rPr>
                        <a:t>FixedDialog</a:t>
                      </a:r>
                      <a:r>
                        <a:rPr lang="zh-CN" sz="1400" kern="1050" dirty="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a:effectLst/>
                          <a:latin typeface="Times New Roman"/>
                          <a:ea typeface="宋体"/>
                        </a:rPr>
                        <a:t>用于对话框。不可调整大小，可在标题栏上包括控件菜单栏、标题栏、“最大化”和“最小化”按钮。用于创建相对于窗体主体凹进的边框</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542323">
                <a:tc>
                  <a:txBody>
                    <a:bodyPr/>
                    <a:lstStyle/>
                    <a:p>
                      <a:pPr algn="just">
                        <a:lnSpc>
                          <a:spcPts val="1560"/>
                        </a:lnSpc>
                        <a:spcAft>
                          <a:spcPts val="0"/>
                        </a:spcAft>
                        <a:tabLst>
                          <a:tab pos="5328920" algn="r"/>
                        </a:tabLst>
                      </a:pPr>
                      <a:r>
                        <a:rPr lang="zh-CN" sz="1400" kern="1050">
                          <a:effectLst/>
                          <a:latin typeface="Times New Roman"/>
                          <a:ea typeface="宋体"/>
                        </a:rPr>
                        <a:t>固定单线边框（</a:t>
                      </a:r>
                      <a:r>
                        <a:rPr lang="en-US" sz="1400" kern="1050">
                          <a:effectLst/>
                          <a:latin typeface="Times New Roman"/>
                          <a:ea typeface="宋体"/>
                        </a:rPr>
                        <a:t>FixedSingle</a:t>
                      </a:r>
                      <a:r>
                        <a:rPr lang="zh-CN" sz="1400" kern="105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不可调整大小。可包括控件菜单栏、标题栏、“最大化”和“最小化”按钮。只能使用“最大化”和“最小化”按钮改变大小。用于创建单线边框</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542323">
                <a:tc>
                  <a:txBody>
                    <a:bodyPr/>
                    <a:lstStyle/>
                    <a:p>
                      <a:pPr algn="just">
                        <a:lnSpc>
                          <a:spcPts val="1560"/>
                        </a:lnSpc>
                        <a:spcAft>
                          <a:spcPts val="0"/>
                        </a:spcAft>
                        <a:tabLst>
                          <a:tab pos="5328920" algn="r"/>
                        </a:tabLst>
                      </a:pPr>
                      <a:r>
                        <a:rPr lang="zh-CN" sz="1400" kern="1050">
                          <a:effectLst/>
                          <a:latin typeface="Times New Roman"/>
                          <a:ea typeface="宋体"/>
                        </a:rPr>
                        <a:t>固定工具窗口（</a:t>
                      </a:r>
                      <a:r>
                        <a:rPr lang="en-US" sz="1400" kern="1050">
                          <a:effectLst/>
                          <a:latin typeface="Times New Roman"/>
                          <a:ea typeface="宋体"/>
                        </a:rPr>
                        <a:t>FixedToolWindow</a:t>
                      </a:r>
                      <a:r>
                        <a:rPr lang="zh-CN" sz="1400" kern="105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显示不可调整大小的窗口，其中包含“关闭”按钮和以缩小字体显示的标题栏文本。该窗体不在</a:t>
                      </a:r>
                      <a:r>
                        <a:rPr lang="en-US" sz="1400" kern="1050" dirty="0">
                          <a:effectLst/>
                          <a:latin typeface="Times New Roman"/>
                          <a:ea typeface="宋体"/>
                        </a:rPr>
                        <a:t> Windows </a:t>
                      </a:r>
                      <a:r>
                        <a:rPr lang="zh-CN" sz="1400" kern="1050" dirty="0">
                          <a:effectLst/>
                          <a:latin typeface="Times New Roman"/>
                          <a:ea typeface="宋体"/>
                        </a:rPr>
                        <a:t>任务栏中出现。用于工具窗口</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542323">
                <a:tc>
                  <a:txBody>
                    <a:bodyPr/>
                    <a:lstStyle/>
                    <a:p>
                      <a:pPr algn="just">
                        <a:lnSpc>
                          <a:spcPts val="1560"/>
                        </a:lnSpc>
                        <a:spcAft>
                          <a:spcPts val="0"/>
                        </a:spcAft>
                        <a:tabLst>
                          <a:tab pos="5328920" algn="r"/>
                        </a:tabLst>
                      </a:pPr>
                      <a:r>
                        <a:rPr lang="zh-CN" sz="1400" kern="1050">
                          <a:effectLst/>
                          <a:latin typeface="Times New Roman"/>
                          <a:ea typeface="宋体"/>
                        </a:rPr>
                        <a:t>可调整大小（</a:t>
                      </a:r>
                      <a:r>
                        <a:rPr lang="en-US" sz="1400" kern="1050">
                          <a:effectLst/>
                          <a:latin typeface="Times New Roman"/>
                          <a:ea typeface="宋体"/>
                        </a:rPr>
                        <a:t>Sizable</a:t>
                      </a:r>
                      <a:r>
                        <a:rPr lang="zh-CN" sz="1400" kern="105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该项为默认项，可调整大小，经常用于主窗口。可包括控件菜单栏、标题栏、“最大化”和“最小化”按钮。鼠标指针在任何边缘处可调整大小</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542323">
                <a:tc>
                  <a:txBody>
                    <a:bodyPr/>
                    <a:lstStyle/>
                    <a:p>
                      <a:pPr algn="just">
                        <a:lnSpc>
                          <a:spcPts val="1560"/>
                        </a:lnSpc>
                        <a:spcAft>
                          <a:spcPts val="0"/>
                        </a:spcAft>
                        <a:tabLst>
                          <a:tab pos="5328920" algn="r"/>
                        </a:tabLst>
                      </a:pPr>
                      <a:r>
                        <a:rPr lang="zh-CN" sz="1400" kern="1050">
                          <a:effectLst/>
                          <a:latin typeface="Times New Roman"/>
                          <a:ea typeface="宋体"/>
                        </a:rPr>
                        <a:t>可调整大小的工具窗口</a:t>
                      </a:r>
                    </a:p>
                    <a:p>
                      <a:pPr algn="just">
                        <a:lnSpc>
                          <a:spcPts val="1560"/>
                        </a:lnSpc>
                        <a:spcAft>
                          <a:spcPts val="0"/>
                        </a:spcAft>
                        <a:tabLst>
                          <a:tab pos="5328920" algn="r"/>
                        </a:tabLst>
                      </a:pPr>
                      <a:r>
                        <a:rPr lang="zh-CN" sz="1400" kern="1050">
                          <a:effectLst/>
                          <a:latin typeface="Times New Roman"/>
                          <a:ea typeface="宋体"/>
                        </a:rPr>
                        <a:t>（</a:t>
                      </a:r>
                      <a:r>
                        <a:rPr lang="en-US" sz="1400" kern="1050">
                          <a:effectLst/>
                          <a:latin typeface="Times New Roman"/>
                          <a:ea typeface="宋体"/>
                        </a:rPr>
                        <a:t>SizableToolWindow</a:t>
                      </a:r>
                      <a:r>
                        <a:rPr lang="zh-CN" sz="1400" kern="1050">
                          <a:effectLst/>
                          <a:latin typeface="Times New Roman"/>
                          <a:ea typeface="宋体"/>
                        </a:rPr>
                        <a:t>）</a:t>
                      </a:r>
                    </a:p>
                  </a:txBody>
                  <a:tcPr marL="53975" marR="5397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用于工具窗口。显示可调整大小的窗口，其中包括“关闭”按钮和以缩小字体显示的标题栏文本。该窗体不在</a:t>
                      </a:r>
                      <a:r>
                        <a:rPr lang="en-US" sz="1400" kern="1050" dirty="0">
                          <a:effectLst/>
                          <a:latin typeface="Times New Roman"/>
                          <a:ea typeface="宋体"/>
                        </a:rPr>
                        <a:t> Windows </a:t>
                      </a:r>
                      <a:r>
                        <a:rPr lang="zh-CN" sz="1400" kern="1050" dirty="0">
                          <a:effectLst/>
                          <a:latin typeface="Times New Roman"/>
                          <a:ea typeface="宋体"/>
                        </a:rPr>
                        <a:t>任务栏中出现</a:t>
                      </a:r>
                    </a:p>
                  </a:txBody>
                  <a:tcPr marL="53975" marR="5397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
        <p:nvSpPr>
          <p:cNvPr id="6" name="Rectangle 2"/>
          <p:cNvSpPr>
            <a:spLocks noChangeArrowheads="1"/>
          </p:cNvSpPr>
          <p:nvPr/>
        </p:nvSpPr>
        <p:spPr bwMode="auto">
          <a:xfrm>
            <a:off x="4784650" y="920272"/>
            <a:ext cx="25763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95250" algn="l" defTabSz="914400" rtl="0" eaLnBrk="1" fontAlgn="base" latinLnBrk="0" hangingPunct="1">
              <a:lnSpc>
                <a:spcPct val="100000"/>
              </a:lnSpc>
              <a:spcBef>
                <a:spcPct val="0"/>
              </a:spcBef>
              <a:spcAft>
                <a:spcPct val="0"/>
              </a:spcAft>
              <a:buClrTx/>
              <a:buSzTx/>
              <a:buFontTx/>
              <a:buNone/>
              <a:tabLst>
                <a:tab pos="5329238" algn="r"/>
              </a:tabLst>
            </a:pPr>
            <a:r>
              <a:rPr kumimoji="0" lang="zh-CN"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表</a:t>
            </a:r>
            <a:r>
              <a:rPr kumimoji="0" lang="en-US" altLang="zh-CN"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6.1  </a:t>
            </a:r>
            <a:r>
              <a:rPr kumimoji="0" lang="zh-CN" altLang="en-US"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窗体的边框风格</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496891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850605" y="882502"/>
            <a:ext cx="9696893" cy="1138773"/>
          </a:xfrm>
          <a:prstGeom prst="rect">
            <a:avLst/>
          </a:prstGeom>
          <a:noFill/>
        </p:spPr>
        <p:txBody>
          <a:bodyPr wrap="square" rtlCol="0">
            <a:spAutoFit/>
          </a:bodyPr>
          <a:lstStyle/>
          <a:p>
            <a:pPr indent="446088" fontAlgn="ctr"/>
            <a:r>
              <a:rPr lang="zh-CN" altLang="zh-CN" dirty="0"/>
              <a:t>在实际操作中，菜单有隐藏、无效和正常</a:t>
            </a:r>
            <a:r>
              <a:rPr lang="en-US" altLang="zh-CN" dirty="0"/>
              <a:t>3</a:t>
            </a:r>
            <a:r>
              <a:rPr lang="zh-CN" altLang="zh-CN" dirty="0"/>
              <a:t>种状态。在设计菜单时将其</a:t>
            </a:r>
            <a:r>
              <a:rPr lang="en-US" altLang="zh-CN" dirty="0"/>
              <a:t>Visible</a:t>
            </a:r>
            <a:r>
              <a:rPr lang="zh-CN" altLang="zh-CN" dirty="0"/>
              <a:t>属性设为</a:t>
            </a:r>
            <a:r>
              <a:rPr lang="en-US" altLang="zh-CN" dirty="0"/>
              <a:t>False</a:t>
            </a:r>
            <a:r>
              <a:rPr lang="zh-CN" altLang="zh-CN" dirty="0"/>
              <a:t>，可以建立隐藏菜单；将菜单项的</a:t>
            </a:r>
            <a:r>
              <a:rPr lang="en-US" altLang="zh-CN" dirty="0"/>
              <a:t>Enable</a:t>
            </a:r>
            <a:r>
              <a:rPr lang="zh-CN" altLang="zh-CN" dirty="0"/>
              <a:t>属性设为</a:t>
            </a:r>
            <a:r>
              <a:rPr lang="en-US" altLang="zh-CN" dirty="0"/>
              <a:t>False</a:t>
            </a:r>
            <a:r>
              <a:rPr lang="zh-CN" altLang="zh-CN" dirty="0"/>
              <a:t>，可以使菜单无效；正常菜单的</a:t>
            </a:r>
            <a:r>
              <a:rPr lang="en-US" altLang="zh-CN" dirty="0"/>
              <a:t>Visible</a:t>
            </a:r>
            <a:r>
              <a:rPr lang="zh-CN" altLang="zh-CN" dirty="0"/>
              <a:t>和</a:t>
            </a:r>
            <a:r>
              <a:rPr lang="en-US" altLang="zh-CN" dirty="0"/>
              <a:t>Enable</a:t>
            </a:r>
            <a:r>
              <a:rPr lang="zh-CN" altLang="zh-CN" dirty="0"/>
              <a:t>属性皆为</a:t>
            </a:r>
            <a:r>
              <a:rPr lang="en-US" altLang="zh-CN" dirty="0"/>
              <a:t>True</a:t>
            </a:r>
            <a:r>
              <a:rPr lang="zh-CN" altLang="zh-CN" dirty="0"/>
              <a:t>。</a:t>
            </a:r>
          </a:p>
          <a:p>
            <a:pPr indent="446088" fontAlgn="ctr"/>
            <a:r>
              <a:rPr lang="zh-CN" altLang="zh-CN" dirty="0"/>
              <a:t>还可以通过修改菜单项的属性，改变菜单的标题和状态，菜单项的常用属性见表</a:t>
            </a:r>
            <a:r>
              <a:rPr lang="en-US" altLang="zh-CN" dirty="0"/>
              <a:t>6.5</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4155172821"/>
              </p:ext>
            </p:extLst>
          </p:nvPr>
        </p:nvGraphicFramePr>
        <p:xfrm>
          <a:off x="1238693" y="2021273"/>
          <a:ext cx="8920715" cy="3571452"/>
        </p:xfrm>
        <a:graphic>
          <a:graphicData uri="http://schemas.openxmlformats.org/drawingml/2006/table">
            <a:tbl>
              <a:tblPr/>
              <a:tblGrid>
                <a:gridCol w="1603944"/>
                <a:gridCol w="7316771"/>
              </a:tblGrid>
              <a:tr h="297621">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97621">
                <a:tc>
                  <a:txBody>
                    <a:bodyPr/>
                    <a:lstStyle/>
                    <a:p>
                      <a:pPr algn="just">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菜单的名字，通过它来访问菜单项的各个属性和方法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621">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菜单项标题，表示菜单项要显示的文本内容</a:t>
                      </a: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5242">
                <a:tc>
                  <a:txBody>
                    <a:bodyPr/>
                    <a:lstStyle/>
                    <a:p>
                      <a:pPr algn="just">
                        <a:lnSpc>
                          <a:spcPts val="1560"/>
                        </a:lnSpc>
                        <a:spcAft>
                          <a:spcPts val="0"/>
                        </a:spcAft>
                        <a:tabLst>
                          <a:tab pos="5328920" algn="r"/>
                        </a:tabLst>
                      </a:pPr>
                      <a:r>
                        <a:rPr lang="en-US" sz="1400" kern="1050">
                          <a:effectLst/>
                          <a:latin typeface="Times New Roman"/>
                          <a:ea typeface="宋体"/>
                        </a:rPr>
                        <a:t>Enable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设置菜单是否会对事件产生反应，值为</a:t>
                      </a:r>
                      <a:r>
                        <a:rPr lang="en-US" sz="1400" kern="1050">
                          <a:effectLst/>
                          <a:latin typeface="Times New Roman"/>
                          <a:ea typeface="宋体"/>
                        </a:rPr>
                        <a:t>True</a:t>
                      </a:r>
                      <a:r>
                        <a:rPr lang="zh-CN" sz="1400" kern="1050">
                          <a:effectLst/>
                          <a:latin typeface="Times New Roman"/>
                          <a:ea typeface="宋体"/>
                        </a:rPr>
                        <a:t>时，能响应外部事件；值为</a:t>
                      </a:r>
                      <a:r>
                        <a:rPr lang="en-US" sz="1400" kern="1050">
                          <a:effectLst/>
                          <a:latin typeface="Times New Roman"/>
                          <a:ea typeface="宋体"/>
                        </a:rPr>
                        <a:t>False</a:t>
                      </a:r>
                      <a:r>
                        <a:rPr lang="zh-CN" sz="1400" kern="1050">
                          <a:effectLst/>
                          <a:latin typeface="Times New Roman"/>
                          <a:ea typeface="宋体"/>
                        </a:rPr>
                        <a:t>时，以灰色显示，表示不能响应外部事件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5242">
                <a:tc>
                  <a:txBody>
                    <a:bodyPr/>
                    <a:lstStyle/>
                    <a:p>
                      <a:pPr algn="just">
                        <a:lnSpc>
                          <a:spcPts val="1560"/>
                        </a:lnSpc>
                        <a:spcAft>
                          <a:spcPts val="0"/>
                        </a:spcAft>
                        <a:tabLst>
                          <a:tab pos="5328920" algn="r"/>
                        </a:tabLst>
                      </a:pPr>
                      <a:r>
                        <a:rPr lang="en-US" sz="1400" kern="1050">
                          <a:effectLst/>
                          <a:latin typeface="Times New Roman"/>
                          <a:ea typeface="宋体"/>
                        </a:rPr>
                        <a:t>Visible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设置菜单项可见与不可见，其值为</a:t>
                      </a:r>
                      <a:r>
                        <a:rPr lang="en-US" sz="1400" kern="1050">
                          <a:effectLst/>
                          <a:latin typeface="Times New Roman"/>
                          <a:ea typeface="宋体"/>
                        </a:rPr>
                        <a:t>True</a:t>
                      </a:r>
                      <a:r>
                        <a:rPr lang="zh-CN" sz="1400" kern="1050">
                          <a:effectLst/>
                          <a:latin typeface="Times New Roman"/>
                          <a:ea typeface="宋体"/>
                        </a:rPr>
                        <a:t>时，显示该菜单项；其值为</a:t>
                      </a:r>
                      <a:r>
                        <a:rPr lang="en-US" sz="1400" kern="1050">
                          <a:effectLst/>
                          <a:latin typeface="Times New Roman"/>
                          <a:ea typeface="宋体"/>
                        </a:rPr>
                        <a:t>False</a:t>
                      </a:r>
                      <a:r>
                        <a:rPr lang="zh-CN" sz="1400" kern="1050">
                          <a:effectLst/>
                          <a:latin typeface="Times New Roman"/>
                          <a:ea typeface="宋体"/>
                        </a:rPr>
                        <a:t>时，该菜单项将被隐藏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621">
                <a:tc>
                  <a:txBody>
                    <a:bodyPr/>
                    <a:lstStyle/>
                    <a:p>
                      <a:pPr algn="just">
                        <a:lnSpc>
                          <a:spcPts val="1560"/>
                        </a:lnSpc>
                        <a:spcAft>
                          <a:spcPts val="0"/>
                        </a:spcAft>
                        <a:tabLst>
                          <a:tab pos="5328920" algn="r"/>
                        </a:tabLst>
                      </a:pPr>
                      <a:r>
                        <a:rPr lang="en-US" sz="1400" kern="1050">
                          <a:effectLst/>
                          <a:latin typeface="Times New Roman"/>
                          <a:ea typeface="宋体"/>
                        </a:rPr>
                        <a:t>ShortCutKeys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设置激活菜单项的快捷键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5242">
                <a:tc>
                  <a:txBody>
                    <a:bodyPr/>
                    <a:lstStyle/>
                    <a:p>
                      <a:pPr algn="just">
                        <a:lnSpc>
                          <a:spcPts val="1560"/>
                        </a:lnSpc>
                        <a:spcAft>
                          <a:spcPts val="0"/>
                        </a:spcAft>
                        <a:tabLst>
                          <a:tab pos="5328920" algn="r"/>
                        </a:tabLst>
                      </a:pPr>
                      <a:r>
                        <a:rPr lang="en-US" sz="1400" kern="1050">
                          <a:effectLst/>
                          <a:latin typeface="Times New Roman"/>
                          <a:ea typeface="宋体"/>
                        </a:rPr>
                        <a:t>ShowShortCutKeys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设置是否显示菜单项的快捷键，</a:t>
                      </a:r>
                      <a:r>
                        <a:rPr lang="en-US" sz="1400" kern="1050">
                          <a:effectLst/>
                          <a:latin typeface="Times New Roman"/>
                          <a:ea typeface="宋体"/>
                        </a:rPr>
                        <a:t>True</a:t>
                      </a:r>
                      <a:r>
                        <a:rPr lang="zh-CN" sz="1400" kern="1050">
                          <a:effectLst/>
                          <a:latin typeface="Times New Roman"/>
                          <a:ea typeface="宋体"/>
                        </a:rPr>
                        <a:t>表示运行时在菜单项的标题部分显示快捷键，</a:t>
                      </a:r>
                      <a:r>
                        <a:rPr lang="en-US" sz="1400" kern="1050">
                          <a:effectLst/>
                          <a:latin typeface="Times New Roman"/>
                          <a:ea typeface="宋体"/>
                        </a:rPr>
                        <a:t>False</a:t>
                      </a:r>
                      <a:r>
                        <a:rPr lang="zh-CN" sz="1400" kern="1050">
                          <a:effectLst/>
                          <a:latin typeface="Times New Roman"/>
                          <a:ea typeface="宋体"/>
                        </a:rPr>
                        <a:t>表示不显示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621">
                <a:tc>
                  <a:txBody>
                    <a:bodyPr/>
                    <a:lstStyle/>
                    <a:p>
                      <a:pPr algn="just">
                        <a:lnSpc>
                          <a:spcPts val="1560"/>
                        </a:lnSpc>
                        <a:spcAft>
                          <a:spcPts val="0"/>
                        </a:spcAft>
                        <a:tabLst>
                          <a:tab pos="5328920" algn="r"/>
                        </a:tabLst>
                      </a:pPr>
                      <a:r>
                        <a:rPr lang="en-US" sz="1400" kern="1050">
                          <a:effectLst/>
                          <a:latin typeface="Times New Roman"/>
                          <a:ea typeface="宋体"/>
                        </a:rPr>
                        <a:t>Checked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设置该菜单项是否显示复选标记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621">
                <a:tc>
                  <a:txBody>
                    <a:bodyPr/>
                    <a:lstStyle/>
                    <a:p>
                      <a:pPr algn="just">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在菜单项前面添加一个图像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688178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935665" y="839972"/>
            <a:ext cx="9675628" cy="615553"/>
          </a:xfrm>
          <a:prstGeom prst="rect">
            <a:avLst/>
          </a:prstGeom>
          <a:noFill/>
        </p:spPr>
        <p:txBody>
          <a:bodyPr wrap="square" rtlCol="0">
            <a:spAutoFit/>
          </a:bodyPr>
          <a:lstStyle/>
          <a:p>
            <a:pPr indent="446088"/>
            <a:r>
              <a:rPr lang="zh-CN" altLang="zh-CN" dirty="0"/>
              <a:t>【例</a:t>
            </a:r>
            <a:r>
              <a:rPr lang="en-US" altLang="zh-CN" dirty="0"/>
              <a:t>6.3</a:t>
            </a:r>
            <a:r>
              <a:rPr lang="zh-CN" altLang="zh-CN" dirty="0"/>
              <a:t>】 新建一个项目，并在窗体上放置一个</a:t>
            </a:r>
            <a:r>
              <a:rPr lang="en-US" altLang="zh-CN" dirty="0" err="1"/>
              <a:t>MenuStrip</a:t>
            </a:r>
            <a:r>
              <a:rPr lang="zh-CN" altLang="zh-CN" dirty="0"/>
              <a:t>控件和文本控件，设置各对象的属性见表</a:t>
            </a:r>
            <a:r>
              <a:rPr lang="en-US" altLang="zh-CN" dirty="0"/>
              <a:t>6.6</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186923437"/>
              </p:ext>
            </p:extLst>
          </p:nvPr>
        </p:nvGraphicFramePr>
        <p:xfrm>
          <a:off x="1914428" y="1534963"/>
          <a:ext cx="7718101" cy="4557492"/>
        </p:xfrm>
        <a:graphic>
          <a:graphicData uri="http://schemas.openxmlformats.org/drawingml/2006/table">
            <a:tbl>
              <a:tblPr/>
              <a:tblGrid>
                <a:gridCol w="2957576"/>
                <a:gridCol w="3071804"/>
                <a:gridCol w="1688721"/>
              </a:tblGrid>
              <a:tr h="253194">
                <a:tc>
                  <a:txBody>
                    <a:bodyPr/>
                    <a:lstStyle/>
                    <a:p>
                      <a:pPr algn="ctr">
                        <a:lnSpc>
                          <a:spcPts val="1560"/>
                        </a:lnSpc>
                        <a:spcAft>
                          <a:spcPts val="0"/>
                        </a:spcAft>
                        <a:tabLst>
                          <a:tab pos="5328920" algn="r"/>
                        </a:tabLst>
                      </a:pPr>
                      <a:r>
                        <a:rPr lang="zh-CN" sz="1400" b="1" kern="1050">
                          <a:effectLst/>
                          <a:latin typeface="Times New Roman"/>
                          <a:ea typeface="宋体"/>
                        </a:rPr>
                        <a:t>对象名称</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文件</a:t>
                      </a:r>
                      <a:r>
                        <a:rPr lang="en-US" sz="1400" kern="1050">
                          <a:effectLst/>
                          <a:latin typeface="Times New Roman"/>
                          <a:ea typeface="宋体"/>
                        </a:rPr>
                        <a:t>(&amp;F)</a:t>
                      </a:r>
                      <a:endParaRPr lang="zh-CN" sz="1400" kern="105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Mnu_File_New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新建</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Mnu_File_Open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打开</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Mnu_File_Save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保存</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Mnu_File_SetPaper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页面设置</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Mnu_File_Print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打印</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Mnu_File_Exit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退出</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编辑</a:t>
                      </a:r>
                      <a:r>
                        <a:rPr lang="en-US" sz="1400" kern="1050">
                          <a:effectLst/>
                          <a:latin typeface="Times New Roman"/>
                          <a:ea typeface="宋体"/>
                        </a:rPr>
                        <a:t>(&amp;E)</a:t>
                      </a:r>
                      <a:endParaRPr lang="zh-CN" sz="1400" kern="105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Mnu_Edit_Cut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剪切</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rowSpan="2">
                  <a:txBody>
                    <a:bodyPr/>
                    <a:lstStyle/>
                    <a:p>
                      <a:pPr algn="just">
                        <a:lnSpc>
                          <a:spcPts val="1560"/>
                        </a:lnSpc>
                        <a:spcAft>
                          <a:spcPts val="0"/>
                        </a:spcAft>
                        <a:tabLst>
                          <a:tab pos="5328920" algn="r"/>
                        </a:tabLst>
                      </a:pPr>
                      <a:r>
                        <a:rPr lang="en-US" sz="1400" kern="1050">
                          <a:effectLst/>
                          <a:latin typeface="Times New Roman"/>
                          <a:ea typeface="宋体"/>
                        </a:rPr>
                        <a:t>Mnu_Edit_Copy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复制</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vMerge="1">
                  <a:txBody>
                    <a:bodyPr/>
                    <a:lstStyle/>
                    <a:p>
                      <a:endParaRPr lang="zh-CN" altLang="en-US"/>
                    </a:p>
                  </a:txBody>
                  <a:tcPr/>
                </a:tc>
                <a:tc>
                  <a:txBody>
                    <a:bodyPr/>
                    <a:lstStyle/>
                    <a:p>
                      <a:pPr algn="just">
                        <a:lnSpc>
                          <a:spcPts val="1560"/>
                        </a:lnSpc>
                        <a:spcAft>
                          <a:spcPts val="0"/>
                        </a:spcAft>
                        <a:tabLst>
                          <a:tab pos="5328920" algn="r"/>
                        </a:tabLst>
                      </a:pPr>
                      <a:r>
                        <a:rPr lang="en-US" sz="1400" kern="1050">
                          <a:effectLst/>
                          <a:latin typeface="Times New Roman"/>
                          <a:ea typeface="宋体"/>
                        </a:rPr>
                        <a:t>ShortcutKeys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Ctrl+C</a:t>
                      </a:r>
                      <a:endParaRPr lang="zh-CN" sz="1400" kern="105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Mnu_Edit_Paste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粘贴</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Mnu_Edit_Del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删除</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Mnu_Edit_SelectAll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全选</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Mnu_Edit_Date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时间</a:t>
                      </a:r>
                      <a:r>
                        <a:rPr lang="en-US" sz="1400" kern="1050">
                          <a:effectLst/>
                          <a:latin typeface="Times New Roman"/>
                          <a:ea typeface="宋体"/>
                        </a:rPr>
                        <a:t>/</a:t>
                      </a:r>
                      <a:r>
                        <a:rPr lang="zh-CN" sz="1400" kern="1050">
                          <a:effectLst/>
                          <a:latin typeface="Times New Roman"/>
                          <a:ea typeface="宋体"/>
                        </a:rPr>
                        <a:t>日期</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Mnu_About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关于</a:t>
                      </a:r>
                      <a:r>
                        <a:rPr lang="en-US" sz="1400" kern="1050">
                          <a:effectLst/>
                          <a:latin typeface="Times New Roman"/>
                          <a:ea typeface="宋体"/>
                        </a:rPr>
                        <a:t>(&amp;A)</a:t>
                      </a:r>
                      <a:endParaRPr lang="zh-CN" sz="1400" kern="105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194">
                <a:tc>
                  <a:txBody>
                    <a:bodyPr/>
                    <a:lstStyle/>
                    <a:p>
                      <a:pPr algn="just">
                        <a:lnSpc>
                          <a:spcPts val="1560"/>
                        </a:lnSpc>
                        <a:spcAft>
                          <a:spcPts val="0"/>
                        </a:spcAft>
                        <a:tabLst>
                          <a:tab pos="5328920" algn="r"/>
                        </a:tabLst>
                      </a:pPr>
                      <a:r>
                        <a:rPr lang="en-US" sz="1400" kern="1050">
                          <a:effectLst/>
                          <a:latin typeface="Times New Roman"/>
                          <a:ea typeface="宋体"/>
                        </a:rPr>
                        <a:t>TextBox1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Multiline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dirty="0">
                          <a:effectLst/>
                          <a:latin typeface="Times New Roman"/>
                          <a:ea typeface="宋体"/>
                        </a:rPr>
                        <a:t>True</a:t>
                      </a:r>
                      <a:endParaRPr lang="zh-CN" sz="1400" kern="1050" dirty="0">
                        <a:effectLst/>
                        <a:latin typeface="Times New Roman"/>
                        <a:ea typeface="宋体"/>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4333287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818707" y="871870"/>
            <a:ext cx="9898912" cy="1923604"/>
          </a:xfrm>
          <a:prstGeom prst="rect">
            <a:avLst/>
          </a:prstGeom>
          <a:noFill/>
        </p:spPr>
        <p:txBody>
          <a:bodyPr wrap="square" rtlCol="0">
            <a:spAutoFit/>
          </a:bodyPr>
          <a:lstStyle/>
          <a:p>
            <a:pPr indent="446088" fontAlgn="ctr"/>
            <a:r>
              <a:rPr lang="zh-CN" altLang="zh-CN" b="1" dirty="0"/>
              <a:t>界面设计：</a:t>
            </a:r>
          </a:p>
          <a:p>
            <a:pPr indent="446088" fontAlgn="ctr"/>
            <a:r>
              <a:rPr lang="zh-CN" altLang="zh-CN" dirty="0"/>
              <a:t>在窗体上放置</a:t>
            </a:r>
            <a:r>
              <a:rPr lang="en-US" altLang="zh-CN" dirty="0"/>
              <a:t>1</a:t>
            </a:r>
            <a:r>
              <a:rPr lang="zh-CN" altLang="zh-CN" dirty="0"/>
              <a:t>个文本框和</a:t>
            </a:r>
            <a:r>
              <a:rPr lang="en-US" altLang="zh-CN" dirty="0"/>
              <a:t>1</a:t>
            </a:r>
            <a:r>
              <a:rPr lang="zh-CN" altLang="zh-CN" dirty="0"/>
              <a:t>个</a:t>
            </a:r>
            <a:r>
              <a:rPr lang="en-US" altLang="zh-CN" dirty="0" err="1"/>
              <a:t>MenuStrip</a:t>
            </a:r>
            <a:r>
              <a:rPr lang="zh-CN" altLang="zh-CN" dirty="0"/>
              <a:t>控件，选中</a:t>
            </a:r>
            <a:r>
              <a:rPr lang="en-US" altLang="zh-CN" dirty="0" err="1"/>
              <a:t>MenuStrip</a:t>
            </a:r>
            <a:r>
              <a:rPr lang="zh-CN" altLang="zh-CN" dirty="0"/>
              <a:t>控件，在菜单编辑器中先输入“文件</a:t>
            </a:r>
            <a:r>
              <a:rPr lang="en-US" altLang="zh-CN" dirty="0"/>
              <a:t>(&amp;F)</a:t>
            </a:r>
            <a:r>
              <a:rPr lang="zh-CN" altLang="zh-CN" dirty="0"/>
              <a:t>”，其中</a:t>
            </a:r>
            <a:r>
              <a:rPr lang="en-US" altLang="zh-CN" dirty="0"/>
              <a:t>(&amp;F)</a:t>
            </a:r>
            <a:r>
              <a:rPr lang="zh-CN" altLang="zh-CN" dirty="0"/>
              <a:t>表示设置该菜单的热键为“</a:t>
            </a:r>
            <a:r>
              <a:rPr lang="en-US" altLang="zh-CN" dirty="0"/>
              <a:t>F</a:t>
            </a:r>
            <a:r>
              <a:rPr lang="zh-CN" altLang="zh-CN" dirty="0"/>
              <a:t>”。在“文件”菜单项的下方框中依次输入“新建”、“打开”、“保存”等子菜单，在其右边框中输入“编辑</a:t>
            </a:r>
            <a:r>
              <a:rPr lang="en-US" altLang="zh-CN" dirty="0"/>
              <a:t>(&amp;E)</a:t>
            </a:r>
            <a:r>
              <a:rPr lang="zh-CN" altLang="zh-CN" dirty="0"/>
              <a:t>”和“关于</a:t>
            </a:r>
            <a:r>
              <a:rPr lang="en-US" altLang="zh-CN" dirty="0"/>
              <a:t>(&amp;A)</a:t>
            </a:r>
            <a:r>
              <a:rPr lang="zh-CN" altLang="zh-CN" dirty="0"/>
              <a:t>”。按照上面的步骤和程序的要求创建所有需要的主菜单和其子菜单，如果需要在某一位置插入分隔线，可参照图</a:t>
            </a:r>
            <a:r>
              <a:rPr lang="en-US" altLang="zh-CN" dirty="0"/>
              <a:t>6.13</a:t>
            </a:r>
            <a:r>
              <a:rPr lang="zh-CN" altLang="zh-CN" dirty="0"/>
              <a:t>（</a:t>
            </a:r>
            <a:r>
              <a:rPr lang="en-US" altLang="zh-CN" dirty="0"/>
              <a:t>c</a:t>
            </a:r>
            <a:r>
              <a:rPr lang="zh-CN" altLang="zh-CN" dirty="0"/>
              <a:t>）或者也可右击该位置下的菜单项，从弹出的快捷菜单中选择“插入”→“</a:t>
            </a:r>
            <a:r>
              <a:rPr lang="en-US" altLang="zh-CN" dirty="0"/>
              <a:t>Separator</a:t>
            </a:r>
            <a:r>
              <a:rPr lang="zh-CN" altLang="zh-CN" dirty="0"/>
              <a:t>”命令。</a:t>
            </a:r>
          </a:p>
          <a:p>
            <a:pPr indent="446088" fontAlgn="ctr"/>
            <a:r>
              <a:rPr lang="zh-CN" altLang="zh-CN" dirty="0"/>
              <a:t>最终建立如图</a:t>
            </a:r>
            <a:r>
              <a:rPr lang="en-US" altLang="zh-CN" dirty="0"/>
              <a:t>6.14</a:t>
            </a:r>
            <a:r>
              <a:rPr lang="zh-CN" altLang="zh-CN" dirty="0"/>
              <a:t>所示的窗体界面</a:t>
            </a:r>
            <a:r>
              <a:rPr lang="zh-CN" altLang="zh-CN" dirty="0" smtClean="0"/>
              <a:t>。</a:t>
            </a:r>
            <a:endParaRPr lang="zh-CN" altLang="zh-CN" dirty="0"/>
          </a:p>
        </p:txBody>
      </p:sp>
      <p:pic>
        <p:nvPicPr>
          <p:cNvPr id="2050" name="Picture 2" descr="6t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4977" y="2795474"/>
            <a:ext cx="5986130" cy="3017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38072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744279" y="871870"/>
            <a:ext cx="9920177" cy="615553"/>
          </a:xfrm>
          <a:prstGeom prst="rect">
            <a:avLst/>
          </a:prstGeom>
          <a:noFill/>
        </p:spPr>
        <p:txBody>
          <a:bodyPr wrap="square" rtlCol="0">
            <a:spAutoFit/>
          </a:bodyPr>
          <a:lstStyle/>
          <a:p>
            <a:pPr indent="446088"/>
            <a:r>
              <a:rPr lang="zh-CN" altLang="zh-CN" dirty="0"/>
              <a:t>表</a:t>
            </a:r>
            <a:r>
              <a:rPr lang="en-US" altLang="zh-CN" dirty="0"/>
              <a:t>6.6</a:t>
            </a:r>
            <a:r>
              <a:rPr lang="zh-CN" altLang="zh-CN" dirty="0"/>
              <a:t>中“复制”菜单项的快捷键设置方法如下：选中“复制”菜单项，在其属性窗口中单击</a:t>
            </a:r>
            <a:r>
              <a:rPr lang="en-US" altLang="zh-CN" dirty="0" err="1"/>
              <a:t>ShortcutKeys</a:t>
            </a:r>
            <a:r>
              <a:rPr lang="zh-CN" altLang="zh-CN" dirty="0"/>
              <a:t>属性，然后单击下拉箭头，勾选“</a:t>
            </a:r>
            <a:r>
              <a:rPr lang="en-US" altLang="zh-CN" dirty="0"/>
              <a:t>Ctrl</a:t>
            </a:r>
            <a:r>
              <a:rPr lang="zh-CN" altLang="zh-CN" dirty="0"/>
              <a:t>”并选择“</a:t>
            </a:r>
            <a:r>
              <a:rPr lang="en-US" altLang="zh-CN" dirty="0"/>
              <a:t>C</a:t>
            </a:r>
            <a:r>
              <a:rPr lang="zh-CN" altLang="zh-CN" dirty="0"/>
              <a:t>”键，如图</a:t>
            </a:r>
            <a:r>
              <a:rPr lang="en-US" altLang="zh-CN" dirty="0"/>
              <a:t>6.15</a:t>
            </a:r>
            <a:r>
              <a:rPr lang="zh-CN" altLang="zh-CN" dirty="0"/>
              <a:t>所示</a:t>
            </a:r>
            <a:r>
              <a:rPr lang="zh-CN" altLang="zh-CN" dirty="0" smtClean="0"/>
              <a:t>。</a:t>
            </a:r>
            <a:endParaRPr lang="zh-CN" altLang="zh-CN" dirty="0"/>
          </a:p>
        </p:txBody>
      </p:sp>
      <p:pic>
        <p:nvPicPr>
          <p:cNvPr id="3074" name="Picture 2" descr="6t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5688" y="1487423"/>
            <a:ext cx="3317358" cy="4414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449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．创建菜单</a:t>
            </a:r>
          </a:p>
        </p:txBody>
      </p:sp>
      <p:sp>
        <p:nvSpPr>
          <p:cNvPr id="3" name="TextBox 2"/>
          <p:cNvSpPr txBox="1"/>
          <p:nvPr/>
        </p:nvSpPr>
        <p:spPr>
          <a:xfrm>
            <a:off x="776177" y="1137684"/>
            <a:ext cx="9898911" cy="2670334"/>
          </a:xfrm>
          <a:prstGeom prst="plaque">
            <a:avLst/>
          </a:prstGeom>
          <a:noFill/>
          <a:ln w="19050">
            <a:solidFill>
              <a:srgbClr val="C00000"/>
            </a:solidFill>
            <a:prstDash val="dashDot"/>
          </a:ln>
        </p:spPr>
        <p:txBody>
          <a:bodyPr wrap="square" rtlCol="0">
            <a:spAutoFit/>
          </a:bodyPr>
          <a:lstStyle/>
          <a:p>
            <a:pPr indent="446088" fontAlgn="ctr">
              <a:lnSpc>
                <a:spcPct val="150000"/>
              </a:lnSpc>
            </a:pPr>
            <a:r>
              <a:rPr lang="zh-CN" altLang="zh-CN" dirty="0"/>
              <a:t>使用</a:t>
            </a:r>
            <a:r>
              <a:rPr lang="en-US" altLang="zh-CN" dirty="0" err="1"/>
              <a:t>MenuStrip</a:t>
            </a:r>
            <a:r>
              <a:rPr lang="zh-CN" altLang="zh-CN" dirty="0"/>
              <a:t>控件创建菜单界面后，只有为它们添加事件过程，菜单命令才能发挥作用。菜单项支持的唯一事件就是</a:t>
            </a:r>
            <a:r>
              <a:rPr lang="en-US" altLang="zh-CN" dirty="0"/>
              <a:t>Click</a:t>
            </a:r>
            <a:r>
              <a:rPr lang="zh-CN" altLang="zh-CN" dirty="0"/>
              <a:t>事件。在运行时，当用户选择一个菜单命令后，</a:t>
            </a:r>
            <a:r>
              <a:rPr lang="en-US" altLang="zh-CN" dirty="0"/>
              <a:t>VB.NET</a:t>
            </a:r>
            <a:r>
              <a:rPr lang="zh-CN" altLang="zh-CN" dirty="0"/>
              <a:t>就生成一个</a:t>
            </a:r>
            <a:r>
              <a:rPr lang="en-US" altLang="zh-CN" dirty="0"/>
              <a:t>Click</a:t>
            </a:r>
            <a:r>
              <a:rPr lang="zh-CN" altLang="zh-CN" dirty="0"/>
              <a:t>事件，因此要让菜单命令得到响应，就必须编写相应的</a:t>
            </a:r>
            <a:r>
              <a:rPr lang="en-US" altLang="zh-CN" dirty="0"/>
              <a:t>Click</a:t>
            </a:r>
            <a:r>
              <a:rPr lang="zh-CN" altLang="zh-CN" dirty="0"/>
              <a:t>事件过程。</a:t>
            </a:r>
          </a:p>
          <a:p>
            <a:pPr indent="446088" fontAlgn="ctr">
              <a:lnSpc>
                <a:spcPct val="150000"/>
              </a:lnSpc>
            </a:pPr>
            <a:r>
              <a:rPr lang="zh-CN" altLang="zh-CN" dirty="0" smtClean="0"/>
              <a:t>代码</a:t>
            </a:r>
            <a:r>
              <a:rPr lang="zh-CN" altLang="zh-CN" dirty="0"/>
              <a:t>编写：</a:t>
            </a:r>
          </a:p>
          <a:p>
            <a:pPr indent="446088" fontAlgn="ctr">
              <a:lnSpc>
                <a:spcPct val="150000"/>
              </a:lnSpc>
            </a:pPr>
            <a:r>
              <a:rPr lang="zh-CN" altLang="zh-CN" dirty="0"/>
              <a:t>为上面菜单的“编辑”菜单项添加下列代码，使菜单能实现编辑的</a:t>
            </a:r>
            <a:r>
              <a:rPr lang="zh-CN" altLang="zh-CN" dirty="0">
                <a:hlinkClick r:id="rId3" action="ppaction://hlinkfile"/>
              </a:rPr>
              <a:t>有关功能。</a:t>
            </a:r>
            <a:r>
              <a:rPr lang="zh-CN" altLang="zh-CN" dirty="0" smtClean="0">
                <a:hlinkClick r:id="rId3" action="ppaction://hlinkfile"/>
              </a:rPr>
              <a:t>程序代码</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21580393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．设置上下文快捷菜单</a:t>
            </a:r>
          </a:p>
        </p:txBody>
      </p:sp>
      <p:sp>
        <p:nvSpPr>
          <p:cNvPr id="3" name="TextBox 2"/>
          <p:cNvSpPr txBox="1"/>
          <p:nvPr/>
        </p:nvSpPr>
        <p:spPr>
          <a:xfrm>
            <a:off x="818707" y="839972"/>
            <a:ext cx="9558670" cy="1138773"/>
          </a:xfrm>
          <a:prstGeom prst="rect">
            <a:avLst/>
          </a:prstGeom>
          <a:noFill/>
        </p:spPr>
        <p:txBody>
          <a:bodyPr wrap="square" rtlCol="0">
            <a:spAutoFit/>
          </a:bodyPr>
          <a:lstStyle/>
          <a:p>
            <a:pPr indent="446088"/>
            <a:r>
              <a:rPr lang="zh-CN" altLang="zh-CN" dirty="0"/>
              <a:t>创建上下文快捷菜单的方法是先把</a:t>
            </a:r>
            <a:r>
              <a:rPr lang="en-US" altLang="zh-CN" dirty="0" err="1"/>
              <a:t>ContextMenuStrip</a:t>
            </a:r>
            <a:r>
              <a:rPr lang="zh-CN" altLang="zh-CN" dirty="0"/>
              <a:t>控件</a:t>
            </a:r>
            <a:r>
              <a:rPr lang="zh-CN" altLang="zh-CN" dirty="0" smtClean="0"/>
              <a:t>（</a:t>
            </a:r>
            <a:r>
              <a:rPr lang="en-US" altLang="zh-CN" dirty="0" smtClean="0"/>
              <a:t>		                         </a:t>
            </a:r>
            <a:r>
              <a:rPr lang="zh-CN" altLang="zh-CN" dirty="0" smtClean="0"/>
              <a:t>）</a:t>
            </a:r>
            <a:r>
              <a:rPr lang="zh-CN" altLang="zh-CN" dirty="0"/>
              <a:t>拖动到窗体上，一般显示在窗体设计区域下面的面板上。选中</a:t>
            </a:r>
            <a:r>
              <a:rPr lang="en-US" altLang="zh-CN" dirty="0" err="1"/>
              <a:t>ContextMenuStrip</a:t>
            </a:r>
            <a:r>
              <a:rPr lang="zh-CN" altLang="zh-CN" dirty="0"/>
              <a:t>控件，窗体的菜单栏部位就出现一个名为“</a:t>
            </a:r>
            <a:r>
              <a:rPr lang="en-US" altLang="zh-CN" dirty="0" err="1"/>
              <a:t>ContextMenuStrip</a:t>
            </a:r>
            <a:r>
              <a:rPr lang="zh-CN" altLang="zh-CN" dirty="0"/>
              <a:t>”的可视化菜单编辑器，如图</a:t>
            </a:r>
            <a:r>
              <a:rPr lang="en-US" altLang="zh-CN" dirty="0"/>
              <a:t>6.16</a:t>
            </a:r>
            <a:r>
              <a:rPr lang="zh-CN" altLang="zh-CN" dirty="0"/>
              <a:t>所示，可以用与图</a:t>
            </a:r>
            <a:r>
              <a:rPr lang="en-US" altLang="zh-CN" dirty="0"/>
              <a:t>6.13</a:t>
            </a:r>
            <a:r>
              <a:rPr lang="zh-CN" altLang="zh-CN" dirty="0"/>
              <a:t>相同的方法设计上下文快捷</a:t>
            </a:r>
            <a:r>
              <a:rPr lang="zh-CN" altLang="zh-CN" dirty="0" smtClean="0"/>
              <a:t>菜单</a:t>
            </a:r>
            <a:r>
              <a:rPr lang="zh-CN" altLang="en-US" dirty="0" smtClean="0"/>
              <a:t>。</a:t>
            </a:r>
            <a:endParaRPr lang="zh-CN" altLang="en-US" dirty="0"/>
          </a:p>
        </p:txBody>
      </p:sp>
      <p:pic>
        <p:nvPicPr>
          <p:cNvPr id="4098"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531" y="839972"/>
            <a:ext cx="2393716" cy="26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t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4310" y="1978745"/>
            <a:ext cx="1856489" cy="563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18707" y="2849526"/>
            <a:ext cx="9558670" cy="1138773"/>
          </a:xfrm>
          <a:prstGeom prst="rect">
            <a:avLst/>
          </a:prstGeom>
          <a:noFill/>
        </p:spPr>
        <p:txBody>
          <a:bodyPr wrap="square" rtlCol="0">
            <a:spAutoFit/>
          </a:bodyPr>
          <a:lstStyle/>
          <a:p>
            <a:pPr indent="446088"/>
            <a:r>
              <a:rPr lang="zh-CN" altLang="zh-CN" dirty="0"/>
              <a:t>一个窗体只需要一个</a:t>
            </a:r>
            <a:r>
              <a:rPr lang="en-US" altLang="zh-CN" dirty="0" err="1"/>
              <a:t>MenuStrip</a:t>
            </a:r>
            <a:r>
              <a:rPr lang="zh-CN" altLang="zh-CN" dirty="0"/>
              <a:t>控件，但可以使用多个</a:t>
            </a:r>
            <a:r>
              <a:rPr lang="en-US" altLang="zh-CN" dirty="0" err="1"/>
              <a:t>ContextMenuStrip</a:t>
            </a:r>
            <a:r>
              <a:rPr lang="zh-CN" altLang="zh-CN" dirty="0"/>
              <a:t>控件，这些控件既可以与窗体本身关联，也可以与窗体上的其他控件关联。将上下文快捷菜单与窗体或控件关联的方法是使用窗体或控件的</a:t>
            </a:r>
            <a:r>
              <a:rPr lang="en-US" altLang="zh-CN" dirty="0" err="1"/>
              <a:t>ContextMenuStrip</a:t>
            </a:r>
            <a:r>
              <a:rPr lang="zh-CN" altLang="zh-CN" dirty="0"/>
              <a:t>属性。也就是说，把窗体或控件的</a:t>
            </a:r>
            <a:r>
              <a:rPr lang="en-US" altLang="zh-CN" dirty="0" err="1"/>
              <a:t>ContextMenuStrip</a:t>
            </a:r>
            <a:r>
              <a:rPr lang="zh-CN" altLang="zh-CN" dirty="0"/>
              <a:t>属性设置为前面定义的</a:t>
            </a:r>
            <a:r>
              <a:rPr lang="en-US" altLang="zh-CN" dirty="0" err="1"/>
              <a:t>ContextMenuStrip</a:t>
            </a:r>
            <a:r>
              <a:rPr lang="zh-CN" altLang="zh-CN" dirty="0"/>
              <a:t>控件的名称即可</a:t>
            </a:r>
            <a:r>
              <a:rPr lang="zh-CN" altLang="zh-CN" dirty="0" smtClean="0"/>
              <a:t>。</a:t>
            </a:r>
            <a:endParaRPr lang="zh-CN" altLang="zh-CN" dirty="0"/>
          </a:p>
        </p:txBody>
      </p:sp>
    </p:spTree>
    <p:extLst>
      <p:ext uri="{BB962C8B-B14F-4D97-AF65-F5344CB8AC3E}">
        <p14:creationId xmlns:p14="http://schemas.microsoft.com/office/powerpoint/2010/main" val="16465756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．设置上下文快捷菜单</a:t>
            </a:r>
          </a:p>
        </p:txBody>
      </p:sp>
      <p:sp>
        <p:nvSpPr>
          <p:cNvPr id="3" name="TextBox 2"/>
          <p:cNvSpPr txBox="1"/>
          <p:nvPr/>
        </p:nvSpPr>
        <p:spPr>
          <a:xfrm>
            <a:off x="765544" y="850605"/>
            <a:ext cx="9888279" cy="1661993"/>
          </a:xfrm>
          <a:prstGeom prst="rect">
            <a:avLst/>
          </a:prstGeom>
          <a:noFill/>
        </p:spPr>
        <p:txBody>
          <a:bodyPr wrap="square" rtlCol="0">
            <a:spAutoFit/>
          </a:bodyPr>
          <a:lstStyle/>
          <a:p>
            <a:pPr indent="446088"/>
            <a:r>
              <a:rPr lang="zh-CN" altLang="zh-CN" dirty="0" smtClean="0"/>
              <a:t>【</a:t>
            </a:r>
            <a:r>
              <a:rPr lang="zh-CN" altLang="zh-CN" dirty="0"/>
              <a:t>例</a:t>
            </a:r>
            <a:r>
              <a:rPr lang="en-US" altLang="zh-CN" dirty="0"/>
              <a:t>6.4</a:t>
            </a:r>
            <a:r>
              <a:rPr lang="zh-CN" altLang="zh-CN" dirty="0"/>
              <a:t>】 在例</a:t>
            </a:r>
            <a:r>
              <a:rPr lang="en-US" altLang="zh-CN" dirty="0"/>
              <a:t>6.3</a:t>
            </a:r>
            <a:r>
              <a:rPr lang="zh-CN" altLang="zh-CN" dirty="0"/>
              <a:t>的基础上为文本框添加一个上下文快捷菜单。 在窗体上放置</a:t>
            </a:r>
            <a:r>
              <a:rPr lang="en-US" altLang="zh-CN" dirty="0"/>
              <a:t>1</a:t>
            </a:r>
            <a:r>
              <a:rPr lang="zh-CN" altLang="zh-CN" dirty="0"/>
              <a:t>个</a:t>
            </a:r>
            <a:r>
              <a:rPr lang="en-US" altLang="zh-CN" dirty="0" err="1"/>
              <a:t>ContextMenuStrip</a:t>
            </a:r>
            <a:r>
              <a:rPr lang="zh-CN" altLang="zh-CN" dirty="0"/>
              <a:t>控件，将其</a:t>
            </a:r>
            <a:r>
              <a:rPr lang="en-US" altLang="zh-CN" dirty="0"/>
              <a:t>Name</a:t>
            </a:r>
            <a:r>
              <a:rPr lang="zh-CN" altLang="zh-CN" dirty="0"/>
              <a:t>属性设置为“</a:t>
            </a:r>
            <a:r>
              <a:rPr lang="en-US" altLang="zh-CN" dirty="0"/>
              <a:t>ContextMenu1</a:t>
            </a:r>
            <a:r>
              <a:rPr lang="zh-CN" altLang="zh-CN" dirty="0"/>
              <a:t>”，并选中该控件，出现一个带阴影的框，其上文字是“请在此处键入”，双击该框，使其处于编辑状态，按照设置主菜单的方法，依次输入“撤销”、“复制”、“剪切”、“粘贴”、“删除”等菜单项，这样该上下文快捷菜单就设计好了。再设置文本框的</a:t>
            </a:r>
            <a:r>
              <a:rPr lang="en-US" altLang="zh-CN" dirty="0" err="1"/>
              <a:t>ContextMenuStrip</a:t>
            </a:r>
            <a:r>
              <a:rPr lang="zh-CN" altLang="zh-CN" dirty="0"/>
              <a:t>属性为</a:t>
            </a:r>
            <a:r>
              <a:rPr lang="en-US" altLang="zh-CN" dirty="0"/>
              <a:t>ContextMenu1</a:t>
            </a:r>
            <a:r>
              <a:rPr lang="zh-CN" altLang="zh-CN" dirty="0"/>
              <a:t>即可。程序运行后，右击文本框，将弹出如图</a:t>
            </a:r>
            <a:r>
              <a:rPr lang="en-US" altLang="zh-CN" dirty="0"/>
              <a:t>6.17</a:t>
            </a:r>
            <a:r>
              <a:rPr lang="zh-CN" altLang="zh-CN" dirty="0"/>
              <a:t>所示的上下文快捷菜单。</a:t>
            </a:r>
            <a:endParaRPr lang="zh-CN" altLang="en-US" dirty="0"/>
          </a:p>
        </p:txBody>
      </p:sp>
      <p:pic>
        <p:nvPicPr>
          <p:cNvPr id="5122" name="Picture 2" descr="6t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4167" y="2696499"/>
            <a:ext cx="2830993" cy="28612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96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9" y="2692563"/>
            <a:ext cx="188740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工具栏制作</a:t>
            </a:r>
            <a:endParaRPr lang="zh-CN" altLang="en-US" dirty="0"/>
          </a:p>
        </p:txBody>
      </p:sp>
      <p:cxnSp>
        <p:nvCxnSpPr>
          <p:cNvPr id="11" name="直接连接符 10"/>
          <p:cNvCxnSpPr/>
          <p:nvPr/>
        </p:nvCxnSpPr>
        <p:spPr>
          <a:xfrm>
            <a:off x="5305465" y="3195254"/>
            <a:ext cx="2105960"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01993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工具栏制作</a:t>
            </a:r>
          </a:p>
        </p:txBody>
      </p:sp>
      <p:sp>
        <p:nvSpPr>
          <p:cNvPr id="3" name="TextBox 2"/>
          <p:cNvSpPr txBox="1"/>
          <p:nvPr/>
        </p:nvSpPr>
        <p:spPr>
          <a:xfrm>
            <a:off x="1063255" y="1144407"/>
            <a:ext cx="6081823" cy="1923604"/>
          </a:xfrm>
          <a:prstGeom prst="rect">
            <a:avLst/>
          </a:prstGeom>
          <a:noFill/>
        </p:spPr>
        <p:txBody>
          <a:bodyPr wrap="square" rtlCol="0">
            <a:spAutoFit/>
          </a:bodyPr>
          <a:lstStyle/>
          <a:p>
            <a:pPr indent="446088"/>
            <a:r>
              <a:rPr lang="en-US" altLang="zh-CN" dirty="0" err="1"/>
              <a:t>ToolStrip</a:t>
            </a:r>
            <a:r>
              <a:rPr lang="zh-CN" altLang="zh-CN" dirty="0"/>
              <a:t>控件</a:t>
            </a:r>
            <a:r>
              <a:rPr lang="zh-CN" altLang="zh-CN" dirty="0" smtClean="0"/>
              <a:t>（</a:t>
            </a:r>
            <a:r>
              <a:rPr lang="en-US" altLang="zh-CN" dirty="0" smtClean="0"/>
              <a:t>		                </a:t>
            </a:r>
            <a:r>
              <a:rPr lang="zh-CN" altLang="zh-CN" dirty="0"/>
              <a:t>）是制作工具栏的控件，其上可以显示文本或图像按钮。</a:t>
            </a:r>
            <a:r>
              <a:rPr lang="en-US" altLang="zh-CN" dirty="0" err="1"/>
              <a:t>ToolStrip</a:t>
            </a:r>
            <a:r>
              <a:rPr lang="zh-CN" altLang="zh-CN" dirty="0"/>
              <a:t>控件中的各项与程序中的菜单项相对应，但是它直观而快捷，便于用户使用。</a:t>
            </a:r>
            <a:r>
              <a:rPr lang="en-US" altLang="zh-CN" dirty="0" err="1"/>
              <a:t>ToolStrip</a:t>
            </a:r>
            <a:r>
              <a:rPr lang="zh-CN" altLang="zh-CN" dirty="0"/>
              <a:t>控件可以包含按钮（</a:t>
            </a:r>
            <a:r>
              <a:rPr lang="en-US" altLang="zh-CN" dirty="0"/>
              <a:t>Button</a:t>
            </a:r>
            <a:r>
              <a:rPr lang="zh-CN" altLang="zh-CN" dirty="0"/>
              <a:t>）、标签（</a:t>
            </a:r>
            <a:r>
              <a:rPr lang="en-US" altLang="zh-CN" dirty="0"/>
              <a:t>Label</a:t>
            </a:r>
            <a:r>
              <a:rPr lang="zh-CN" altLang="zh-CN" dirty="0"/>
              <a:t>）、组合框（</a:t>
            </a:r>
            <a:r>
              <a:rPr lang="en-US" altLang="zh-CN" dirty="0" err="1"/>
              <a:t>ComboBox</a:t>
            </a:r>
            <a:r>
              <a:rPr lang="zh-CN" altLang="zh-CN" dirty="0"/>
              <a:t>）、文本框（</a:t>
            </a:r>
            <a:r>
              <a:rPr lang="en-US" altLang="zh-CN" dirty="0" err="1"/>
              <a:t>TextBox</a:t>
            </a:r>
            <a:r>
              <a:rPr lang="zh-CN" altLang="zh-CN" dirty="0"/>
              <a:t>）和进度条（</a:t>
            </a:r>
            <a:r>
              <a:rPr lang="en-US" altLang="zh-CN" dirty="0" err="1"/>
              <a:t>ProgressBar</a:t>
            </a:r>
            <a:r>
              <a:rPr lang="zh-CN" altLang="zh-CN" dirty="0"/>
              <a:t>）等对象，如图</a:t>
            </a:r>
            <a:r>
              <a:rPr lang="en-US" altLang="zh-CN" dirty="0"/>
              <a:t>6.18</a:t>
            </a:r>
            <a:r>
              <a:rPr lang="zh-CN" altLang="zh-CN" dirty="0"/>
              <a:t>所示，这些对象都属于</a:t>
            </a:r>
            <a:r>
              <a:rPr lang="en-US" altLang="zh-CN" dirty="0" err="1"/>
              <a:t>ToolStrip</a:t>
            </a:r>
            <a:r>
              <a:rPr lang="zh-CN" altLang="zh-CN" dirty="0"/>
              <a:t>控件的</a:t>
            </a:r>
            <a:r>
              <a:rPr lang="en-US" altLang="zh-CN" dirty="0"/>
              <a:t>Items</a:t>
            </a:r>
            <a:r>
              <a:rPr lang="zh-CN" altLang="zh-CN" dirty="0"/>
              <a:t>集合</a:t>
            </a:r>
            <a:r>
              <a:rPr lang="zh-CN" altLang="zh-CN" dirty="0" smtClean="0"/>
              <a:t>。</a:t>
            </a:r>
            <a:endParaRPr lang="zh-CN" altLang="zh-CN" dirty="0"/>
          </a:p>
        </p:txBody>
      </p:sp>
      <p:pic>
        <p:nvPicPr>
          <p:cNvPr id="6146" name="图片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39" y="1159130"/>
            <a:ext cx="2179931" cy="25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6t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8295" y="957893"/>
            <a:ext cx="1815876" cy="22966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01479" y="3254525"/>
            <a:ext cx="9207795" cy="615553"/>
          </a:xfrm>
          <a:prstGeom prst="rect">
            <a:avLst/>
          </a:prstGeom>
          <a:noFill/>
        </p:spPr>
        <p:txBody>
          <a:bodyPr wrap="square" rtlCol="0">
            <a:spAutoFit/>
          </a:bodyPr>
          <a:lstStyle/>
          <a:p>
            <a:pPr indent="446088"/>
            <a:r>
              <a:rPr lang="zh-CN" altLang="zh-CN" dirty="0"/>
              <a:t>按钮是最常用的对象，改变按钮的属性就可以改变按钮在工具栏上的外观，它的常用属性见表</a:t>
            </a:r>
            <a:r>
              <a:rPr lang="en-US" altLang="zh-CN" dirty="0"/>
              <a:t>6.7</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67110433"/>
              </p:ext>
            </p:extLst>
          </p:nvPr>
        </p:nvGraphicFramePr>
        <p:xfrm>
          <a:off x="2363027" y="4083233"/>
          <a:ext cx="6810267" cy="1977324"/>
        </p:xfrm>
        <a:graphic>
          <a:graphicData uri="http://schemas.openxmlformats.org/drawingml/2006/table">
            <a:tbl>
              <a:tblPr/>
              <a:tblGrid>
                <a:gridCol w="2397214"/>
                <a:gridCol w="4413053"/>
              </a:tblGrid>
              <a:tr h="329554">
                <a:tc>
                  <a:txBody>
                    <a:bodyPr/>
                    <a:lstStyle/>
                    <a:p>
                      <a:pPr algn="ctr">
                        <a:lnSpc>
                          <a:spcPts val="1560"/>
                        </a:lnSpc>
                        <a:spcAft>
                          <a:spcPts val="0"/>
                        </a:spcAft>
                        <a:tabLst>
                          <a:tab pos="5328920" algn="r"/>
                        </a:tabLst>
                      </a:pPr>
                      <a:r>
                        <a:rPr lang="zh-CN" sz="1400" b="1" kern="1050" dirty="0">
                          <a:effectLst/>
                          <a:latin typeface="Times New Roman"/>
                          <a:ea typeface="宋体"/>
                        </a:rPr>
                        <a:t>属性</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29554">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指定按钮显示的文本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554">
                <a:tc>
                  <a:txBody>
                    <a:bodyPr/>
                    <a:lstStyle/>
                    <a:p>
                      <a:pPr algn="just">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指定按钮中显示的位图</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554">
                <a:tc>
                  <a:txBody>
                    <a:bodyPr/>
                    <a:lstStyle/>
                    <a:p>
                      <a:pPr algn="just">
                        <a:lnSpc>
                          <a:spcPts val="1560"/>
                        </a:lnSpc>
                        <a:spcAft>
                          <a:spcPts val="0"/>
                        </a:spcAft>
                        <a:tabLst>
                          <a:tab pos="5328920" algn="r"/>
                        </a:tabLst>
                      </a:pPr>
                      <a:r>
                        <a:rPr lang="en-US" sz="1400" kern="1050" dirty="0" err="1">
                          <a:effectLst/>
                          <a:latin typeface="Times New Roman"/>
                          <a:ea typeface="宋体"/>
                        </a:rPr>
                        <a:t>TextImageRelation</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指定按钮上的文本和图像彼此之间的相对位置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554">
                <a:tc>
                  <a:txBody>
                    <a:bodyPr/>
                    <a:lstStyle/>
                    <a:p>
                      <a:pPr algn="just">
                        <a:lnSpc>
                          <a:spcPts val="1560"/>
                        </a:lnSpc>
                        <a:spcAft>
                          <a:spcPts val="0"/>
                        </a:spcAft>
                        <a:tabLst>
                          <a:tab pos="5328920" algn="r"/>
                        </a:tabLst>
                      </a:pPr>
                      <a:r>
                        <a:rPr lang="en-US" sz="1400" kern="1050">
                          <a:effectLst/>
                          <a:latin typeface="Times New Roman"/>
                          <a:ea typeface="宋体"/>
                        </a:rPr>
                        <a:t>TollTipText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指定按钮的提示文本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554">
                <a:tc>
                  <a:txBody>
                    <a:bodyPr/>
                    <a:lstStyle/>
                    <a:p>
                      <a:pPr algn="just">
                        <a:lnSpc>
                          <a:spcPts val="1560"/>
                        </a:lnSpc>
                        <a:spcAft>
                          <a:spcPts val="0"/>
                        </a:spcAft>
                        <a:tabLst>
                          <a:tab pos="5328920" algn="r"/>
                        </a:tabLst>
                      </a:pPr>
                      <a:r>
                        <a:rPr lang="en-US" sz="1400" kern="1050">
                          <a:effectLst/>
                          <a:latin typeface="Times New Roman"/>
                          <a:ea typeface="宋体"/>
                        </a:rPr>
                        <a:t>DisplayStyle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指定按钮的显示方式，默认为</a:t>
                      </a:r>
                      <a:r>
                        <a:rPr lang="en-US" sz="1400" kern="1050" dirty="0">
                          <a:effectLst/>
                          <a:latin typeface="Times New Roman"/>
                          <a:ea typeface="宋体"/>
                        </a:rPr>
                        <a:t>Image</a:t>
                      </a:r>
                      <a:r>
                        <a:rPr lang="zh-CN" sz="1400" kern="1050" dirty="0">
                          <a:effectLst/>
                          <a:latin typeface="Times New Roman"/>
                          <a:ea typeface="宋体"/>
                        </a:rPr>
                        <a:t>，仅显示图像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9470490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工具栏制作</a:t>
            </a:r>
          </a:p>
        </p:txBody>
      </p:sp>
      <p:sp>
        <p:nvSpPr>
          <p:cNvPr id="3" name="TextBox 2"/>
          <p:cNvSpPr txBox="1"/>
          <p:nvPr/>
        </p:nvSpPr>
        <p:spPr>
          <a:xfrm>
            <a:off x="818707" y="861237"/>
            <a:ext cx="9633098" cy="1661993"/>
          </a:xfrm>
          <a:prstGeom prst="rect">
            <a:avLst/>
          </a:prstGeom>
          <a:noFill/>
        </p:spPr>
        <p:txBody>
          <a:bodyPr wrap="square" rtlCol="0">
            <a:spAutoFit/>
          </a:bodyPr>
          <a:lstStyle/>
          <a:p>
            <a:pPr indent="446088" fontAlgn="ctr"/>
            <a:r>
              <a:rPr lang="zh-CN" altLang="zh-CN" dirty="0"/>
              <a:t>【例</a:t>
            </a:r>
            <a:r>
              <a:rPr lang="en-US" altLang="zh-CN" dirty="0"/>
              <a:t>6.5</a:t>
            </a:r>
            <a:r>
              <a:rPr lang="zh-CN" altLang="zh-CN" dirty="0"/>
              <a:t>】 在窗体中添加工具栏，并编写程序，使工具栏能响应用户的单击事件。</a:t>
            </a:r>
          </a:p>
          <a:p>
            <a:pPr indent="446088" fontAlgn="ctr"/>
            <a:r>
              <a:rPr lang="zh-CN" altLang="zh-CN" dirty="0"/>
              <a:t>在例</a:t>
            </a:r>
            <a:r>
              <a:rPr lang="en-US" altLang="zh-CN" dirty="0"/>
              <a:t>6.4</a:t>
            </a:r>
            <a:r>
              <a:rPr lang="zh-CN" altLang="zh-CN" dirty="0"/>
              <a:t>的基础上为窗体添加</a:t>
            </a:r>
            <a:r>
              <a:rPr lang="en-US" altLang="zh-CN" dirty="0"/>
              <a:t>1</a:t>
            </a:r>
            <a:r>
              <a:rPr lang="zh-CN" altLang="zh-CN" dirty="0"/>
              <a:t>个</a:t>
            </a:r>
            <a:r>
              <a:rPr lang="en-US" altLang="zh-CN" dirty="0" err="1"/>
              <a:t>ToolStrip</a:t>
            </a:r>
            <a:r>
              <a:rPr lang="zh-CN" altLang="zh-CN" dirty="0"/>
              <a:t>控件，该控件将自动放置在窗体菜单栏的上面，右击工具栏并在弹出的菜单中选择“置于顶层”，即将工具栏移到菜单下方。给工具栏添加按钮的方法是：选中</a:t>
            </a:r>
            <a:r>
              <a:rPr lang="en-US" altLang="zh-CN" dirty="0" err="1"/>
              <a:t>ToolStrip</a:t>
            </a:r>
            <a:r>
              <a:rPr lang="zh-CN" altLang="zh-CN" dirty="0"/>
              <a:t>控件，单击</a:t>
            </a:r>
            <a:r>
              <a:rPr lang="en-US" altLang="zh-CN" dirty="0"/>
              <a:t>Items</a:t>
            </a:r>
            <a:r>
              <a:rPr lang="zh-CN" altLang="zh-CN" dirty="0"/>
              <a:t>属性右边的</a:t>
            </a:r>
            <a:r>
              <a:rPr lang="en-US" altLang="zh-CN" dirty="0"/>
              <a:t> </a:t>
            </a:r>
            <a:r>
              <a:rPr lang="en-US" altLang="zh-CN" dirty="0" smtClean="0"/>
              <a:t>      </a:t>
            </a:r>
            <a:r>
              <a:rPr lang="zh-CN" altLang="zh-CN" dirty="0" smtClean="0"/>
              <a:t>按钮</a:t>
            </a:r>
            <a:r>
              <a:rPr lang="zh-CN" altLang="zh-CN" dirty="0"/>
              <a:t>，弹出“项集合编辑器”对话框（如图</a:t>
            </a:r>
            <a:r>
              <a:rPr lang="en-US" altLang="zh-CN" dirty="0"/>
              <a:t>6.19</a:t>
            </a:r>
            <a:r>
              <a:rPr lang="zh-CN" altLang="zh-CN" dirty="0"/>
              <a:t>所示），使用“添加”或</a:t>
            </a:r>
            <a:r>
              <a:rPr lang="en-US" altLang="zh-CN" dirty="0"/>
              <a:t> </a:t>
            </a:r>
            <a:r>
              <a:rPr lang="en-US" altLang="zh-CN" dirty="0" smtClean="0"/>
              <a:t>     </a:t>
            </a:r>
            <a:r>
              <a:rPr lang="zh-CN" altLang="zh-CN" dirty="0" smtClean="0"/>
              <a:t>按钮</a:t>
            </a:r>
            <a:r>
              <a:rPr lang="zh-CN" altLang="zh-CN" dirty="0"/>
              <a:t>添加、删除</a:t>
            </a:r>
            <a:r>
              <a:rPr lang="en-US" altLang="zh-CN" dirty="0" err="1"/>
              <a:t>ToolStrip</a:t>
            </a:r>
            <a:r>
              <a:rPr lang="zh-CN" altLang="zh-CN" dirty="0"/>
              <a:t>控件上的按钮。在右侧的</a:t>
            </a:r>
            <a:r>
              <a:rPr lang="en-US" altLang="zh-CN" dirty="0" err="1"/>
              <a:t>ToolStripButton</a:t>
            </a:r>
            <a:r>
              <a:rPr lang="zh-CN" altLang="zh-CN" dirty="0"/>
              <a:t>属性列表中，设置工具栏按钮的</a:t>
            </a:r>
            <a:r>
              <a:rPr lang="en-US" altLang="zh-CN" dirty="0"/>
              <a:t>Image</a:t>
            </a:r>
            <a:r>
              <a:rPr lang="zh-CN" altLang="zh-CN" dirty="0"/>
              <a:t>属性和</a:t>
            </a:r>
            <a:r>
              <a:rPr lang="en-US" altLang="zh-CN" dirty="0"/>
              <a:t>Text</a:t>
            </a:r>
            <a:r>
              <a:rPr lang="zh-CN" altLang="zh-CN" dirty="0"/>
              <a:t>属性</a:t>
            </a:r>
            <a:r>
              <a:rPr lang="zh-CN" altLang="zh-CN" dirty="0" smtClean="0"/>
              <a:t>。</a:t>
            </a:r>
            <a:endParaRPr lang="zh-CN" altLang="zh-CN" dirty="0"/>
          </a:p>
        </p:txBody>
      </p:sp>
      <p:pic>
        <p:nvPicPr>
          <p:cNvPr id="8194" name="Picture 2" descr="6t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230" y="2638389"/>
            <a:ext cx="4826369" cy="2985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837" y="1692233"/>
            <a:ext cx="231627" cy="21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620" y="1943170"/>
            <a:ext cx="260682" cy="249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580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窗体的外观样式</a:t>
            </a:r>
          </a:p>
        </p:txBody>
      </p:sp>
      <p:sp>
        <p:nvSpPr>
          <p:cNvPr id="3" name="矩形 2"/>
          <p:cNvSpPr/>
          <p:nvPr/>
        </p:nvSpPr>
        <p:spPr>
          <a:xfrm>
            <a:off x="1252642" y="797016"/>
            <a:ext cx="4931158" cy="353943"/>
          </a:xfrm>
          <a:prstGeom prst="rect">
            <a:avLst/>
          </a:prstGeom>
        </p:spPr>
        <p:txBody>
          <a:bodyPr wrap="none">
            <a:spAutoFit/>
          </a:bodyPr>
          <a:lstStyle/>
          <a:p>
            <a:pPr fontAlgn="ctr"/>
            <a:r>
              <a:rPr lang="zh-CN" altLang="zh-CN" dirty="0"/>
              <a:t>图</a:t>
            </a:r>
            <a:r>
              <a:rPr lang="en-US" altLang="zh-CN" dirty="0"/>
              <a:t>6.2</a:t>
            </a:r>
            <a:r>
              <a:rPr lang="zh-CN" altLang="zh-CN" dirty="0"/>
              <a:t>呈现了其中</a:t>
            </a:r>
            <a:r>
              <a:rPr lang="en-US" altLang="zh-CN" dirty="0"/>
              <a:t>4</a:t>
            </a:r>
            <a:r>
              <a:rPr lang="zh-CN" altLang="zh-CN" dirty="0"/>
              <a:t>种最具代表性的窗体边框效果。</a:t>
            </a:r>
          </a:p>
        </p:txBody>
      </p:sp>
      <p:pic>
        <p:nvPicPr>
          <p:cNvPr id="3074" name="Picture 2" descr="6t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7506" y="1233377"/>
            <a:ext cx="6794205" cy="4419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5989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工具栏制作</a:t>
            </a:r>
          </a:p>
        </p:txBody>
      </p:sp>
      <p:sp>
        <p:nvSpPr>
          <p:cNvPr id="3" name="TextBox 2"/>
          <p:cNvSpPr txBox="1"/>
          <p:nvPr/>
        </p:nvSpPr>
        <p:spPr>
          <a:xfrm>
            <a:off x="1132366" y="674372"/>
            <a:ext cx="6448647" cy="2417683"/>
          </a:xfrm>
          <a:prstGeom prst="round2DiagRect">
            <a:avLst/>
          </a:prstGeom>
          <a:noFill/>
          <a:ln>
            <a:solidFill>
              <a:srgbClr val="C00000"/>
            </a:solidFill>
            <a:prstDash val="dashDot"/>
          </a:ln>
        </p:spPr>
        <p:txBody>
          <a:bodyPr wrap="square" rtlCol="0">
            <a:spAutoFit/>
          </a:bodyPr>
          <a:lstStyle/>
          <a:p>
            <a:pPr indent="446088"/>
            <a:r>
              <a:rPr lang="zh-CN" altLang="zh-CN" dirty="0"/>
              <a:t>在工具栏上添加</a:t>
            </a:r>
            <a:r>
              <a:rPr lang="en-US" altLang="zh-CN" dirty="0"/>
              <a:t>4</a:t>
            </a:r>
            <a:r>
              <a:rPr lang="zh-CN" altLang="zh-CN" dirty="0"/>
              <a:t>个按钮，设置它们的</a:t>
            </a:r>
            <a:r>
              <a:rPr lang="en-US" altLang="zh-CN" dirty="0"/>
              <a:t>Text</a:t>
            </a:r>
            <a:r>
              <a:rPr lang="zh-CN" altLang="zh-CN" dirty="0"/>
              <a:t>属性分别为“复制”、“剪切”、“粘贴”和“删除”，设置每个按钮的</a:t>
            </a:r>
            <a:r>
              <a:rPr lang="en-US" altLang="zh-CN" dirty="0" err="1"/>
              <a:t>DisplayStyle</a:t>
            </a:r>
            <a:r>
              <a:rPr lang="zh-CN" altLang="zh-CN" dirty="0"/>
              <a:t>属性为“</a:t>
            </a:r>
            <a:r>
              <a:rPr lang="en-US" altLang="zh-CN" dirty="0" err="1"/>
              <a:t>ImageAndText</a:t>
            </a:r>
            <a:r>
              <a:rPr lang="zh-CN" altLang="zh-CN" dirty="0"/>
              <a:t>”，并为按钮的</a:t>
            </a:r>
            <a:r>
              <a:rPr lang="en-US" altLang="zh-CN" dirty="0"/>
              <a:t>Image</a:t>
            </a:r>
            <a:r>
              <a:rPr lang="zh-CN" altLang="zh-CN" dirty="0"/>
              <a:t>属性选择适当图标，添加了工具栏的窗体如图</a:t>
            </a:r>
            <a:r>
              <a:rPr lang="en-US" altLang="zh-CN" dirty="0"/>
              <a:t>6.20</a:t>
            </a:r>
            <a:r>
              <a:rPr lang="zh-CN" altLang="zh-CN" dirty="0"/>
              <a:t>所示</a:t>
            </a:r>
            <a:r>
              <a:rPr lang="zh-CN" altLang="zh-CN" dirty="0" smtClean="0"/>
              <a:t>。</a:t>
            </a:r>
            <a:endParaRPr lang="en-US" altLang="zh-CN" dirty="0" smtClean="0"/>
          </a:p>
          <a:p>
            <a:pPr indent="446088"/>
            <a:r>
              <a:rPr lang="zh-CN" altLang="zh-CN" dirty="0" smtClean="0"/>
              <a:t>本</a:t>
            </a:r>
            <a:r>
              <a:rPr lang="zh-CN" altLang="zh-CN" dirty="0"/>
              <a:t>例没有让工具栏中的按钮响应任何事件，而是让工具栏本身响应</a:t>
            </a:r>
            <a:r>
              <a:rPr lang="en-US" altLang="zh-CN" dirty="0" err="1"/>
              <a:t>ItemClicked</a:t>
            </a:r>
            <a:r>
              <a:rPr lang="zh-CN" altLang="zh-CN" dirty="0"/>
              <a:t>事件。利用分支判断语句，通过</a:t>
            </a:r>
            <a:r>
              <a:rPr lang="en-US" altLang="zh-CN" dirty="0"/>
              <a:t>e</a:t>
            </a:r>
            <a:r>
              <a:rPr lang="zh-CN" altLang="zh-CN" dirty="0"/>
              <a:t>对象的</a:t>
            </a:r>
            <a:r>
              <a:rPr lang="en-US" altLang="zh-CN" dirty="0" err="1"/>
              <a:t>ClickedItem</a:t>
            </a:r>
            <a:r>
              <a:rPr lang="zh-CN" altLang="zh-CN" dirty="0"/>
              <a:t>属性，判断用户单击的是哪个按钮，再根据该按钮的功能编写相应的代码。 程序代码如下：</a:t>
            </a:r>
          </a:p>
        </p:txBody>
      </p:sp>
      <p:pic>
        <p:nvPicPr>
          <p:cNvPr id="9218" name="Picture 2" descr="6t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5954" y="852736"/>
            <a:ext cx="2071060" cy="2071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00351" y="3215704"/>
            <a:ext cx="9117535" cy="3388757"/>
          </a:xfrm>
          <a:prstGeom prst="roundRect">
            <a:avLst>
              <a:gd name="adj" fmla="val 4994"/>
            </a:avLst>
          </a:prstGeom>
          <a:solidFill>
            <a:schemeClr val="accent5">
              <a:lumMod val="40000"/>
              <a:lumOff val="60000"/>
            </a:schemeClr>
          </a:solidFill>
        </p:spPr>
        <p:txBody>
          <a:bodyPr wrap="square" rtlCol="0">
            <a:spAutoFit/>
          </a:bodyPr>
          <a:lstStyle/>
          <a:p>
            <a:r>
              <a:rPr lang="en-US" altLang="zh-CN" sz="1600" dirty="0"/>
              <a:t>Private Sub ToolStrip1_ItemClicked(</a:t>
            </a:r>
            <a:r>
              <a:rPr lang="en-US" altLang="zh-CN" sz="1600" dirty="0" err="1"/>
              <a:t>ByVal</a:t>
            </a:r>
            <a:r>
              <a:rPr lang="en-US" altLang="zh-CN" sz="1600" dirty="0"/>
              <a:t> sender As </a:t>
            </a:r>
            <a:r>
              <a:rPr lang="en-US" altLang="zh-CN" sz="1600" dirty="0" err="1"/>
              <a:t>System.Object</a:t>
            </a:r>
            <a:r>
              <a:rPr lang="en-US" altLang="zh-CN" sz="1600" dirty="0"/>
              <a:t>,</a:t>
            </a:r>
            <a:endParaRPr lang="zh-CN" altLang="zh-CN" sz="1600" dirty="0"/>
          </a:p>
          <a:p>
            <a:r>
              <a:rPr lang="en-US" altLang="zh-CN" sz="1600" dirty="0"/>
              <a:t>		</a:t>
            </a:r>
            <a:r>
              <a:rPr lang="en-US" altLang="zh-CN" sz="1600" dirty="0" err="1"/>
              <a:t>ByVal</a:t>
            </a:r>
            <a:r>
              <a:rPr lang="en-US" altLang="zh-CN" sz="1600" dirty="0"/>
              <a:t> e As </a:t>
            </a:r>
            <a:r>
              <a:rPr lang="en-US" altLang="zh-CN" sz="1600" dirty="0" err="1"/>
              <a:t>System.Windows.Forms.ToolStripItemClickedEventArgs</a:t>
            </a:r>
            <a:r>
              <a:rPr lang="en-US" altLang="zh-CN" sz="1600" dirty="0"/>
              <a:t>) Handles ToolStrip1. </a:t>
            </a:r>
            <a:r>
              <a:rPr lang="en-US" altLang="zh-CN" sz="1600" dirty="0" err="1"/>
              <a:t>ItemClicked</a:t>
            </a:r>
            <a:endParaRPr lang="zh-CN" altLang="zh-CN" sz="1600" dirty="0"/>
          </a:p>
          <a:p>
            <a:r>
              <a:rPr lang="en-US" altLang="zh-CN" sz="1600" dirty="0"/>
              <a:t>        If </a:t>
            </a:r>
            <a:r>
              <a:rPr lang="en-US" altLang="zh-CN" sz="1600" dirty="0" err="1"/>
              <a:t>e.ClickedItem</a:t>
            </a:r>
            <a:r>
              <a:rPr lang="en-US" altLang="zh-CN" sz="1600" dirty="0"/>
              <a:t> Is ToolStripButton1 Then</a:t>
            </a:r>
            <a:endParaRPr lang="zh-CN" altLang="zh-CN" sz="1600" dirty="0"/>
          </a:p>
          <a:p>
            <a:r>
              <a:rPr lang="en-US" altLang="zh-CN" sz="1600" dirty="0"/>
              <a:t>            TextBox1.Copy() 			</a:t>
            </a:r>
            <a:r>
              <a:rPr lang="en-US" altLang="zh-CN" sz="1600" dirty="0" smtClean="0"/>
              <a:t>'</a:t>
            </a:r>
            <a:r>
              <a:rPr lang="en-US" altLang="zh-CN" sz="1600" dirty="0"/>
              <a:t>  ToolStripButton1 </a:t>
            </a:r>
            <a:r>
              <a:rPr lang="zh-CN" altLang="zh-CN" sz="1600" dirty="0"/>
              <a:t>对应的是</a:t>
            </a:r>
            <a:r>
              <a:rPr lang="en-US" altLang="zh-CN" sz="1600" dirty="0"/>
              <a:t>"</a:t>
            </a:r>
            <a:r>
              <a:rPr lang="zh-CN" altLang="zh-CN" sz="1600" dirty="0"/>
              <a:t>复制</a:t>
            </a:r>
            <a:r>
              <a:rPr lang="en-US" altLang="zh-CN" sz="1600" dirty="0"/>
              <a:t>"</a:t>
            </a:r>
            <a:r>
              <a:rPr lang="zh-CN" altLang="zh-CN" sz="1600" dirty="0"/>
              <a:t>按钮</a:t>
            </a:r>
          </a:p>
          <a:p>
            <a:r>
              <a:rPr lang="en-US" altLang="zh-CN" sz="1600" dirty="0"/>
              <a:t>        </a:t>
            </a:r>
            <a:r>
              <a:rPr lang="en-US" altLang="zh-CN" sz="1600" dirty="0" err="1"/>
              <a:t>ElseIf</a:t>
            </a:r>
            <a:r>
              <a:rPr lang="en-US" altLang="zh-CN" sz="1600" dirty="0"/>
              <a:t> </a:t>
            </a:r>
            <a:r>
              <a:rPr lang="en-US" altLang="zh-CN" sz="1600" dirty="0" err="1"/>
              <a:t>e.ClickedItem</a:t>
            </a:r>
            <a:r>
              <a:rPr lang="en-US" altLang="zh-CN" sz="1600" dirty="0"/>
              <a:t> Is ToolStripButton2 Then</a:t>
            </a:r>
            <a:endParaRPr lang="zh-CN" altLang="zh-CN" sz="1600" dirty="0"/>
          </a:p>
          <a:p>
            <a:r>
              <a:rPr lang="en-US" altLang="zh-CN" sz="1600" dirty="0"/>
              <a:t>            TextBox1.Cut() 			</a:t>
            </a:r>
            <a:r>
              <a:rPr lang="en-US" altLang="zh-CN" sz="1600" dirty="0" smtClean="0"/>
              <a:t>'</a:t>
            </a:r>
            <a:r>
              <a:rPr lang="en-US" altLang="zh-CN" sz="1600" dirty="0"/>
              <a:t>  ToolStriprButton2 </a:t>
            </a:r>
            <a:r>
              <a:rPr lang="zh-CN" altLang="zh-CN" sz="1600" dirty="0"/>
              <a:t>对应的是</a:t>
            </a:r>
            <a:r>
              <a:rPr lang="en-US" altLang="zh-CN" sz="1600" dirty="0"/>
              <a:t>"</a:t>
            </a:r>
            <a:r>
              <a:rPr lang="zh-CN" altLang="zh-CN" sz="1600" dirty="0"/>
              <a:t>剪切</a:t>
            </a:r>
            <a:r>
              <a:rPr lang="en-US" altLang="zh-CN" sz="1600" dirty="0"/>
              <a:t>"</a:t>
            </a:r>
            <a:r>
              <a:rPr lang="zh-CN" altLang="zh-CN" sz="1600" dirty="0"/>
              <a:t>按钮</a:t>
            </a:r>
          </a:p>
          <a:p>
            <a:r>
              <a:rPr lang="en-US" altLang="zh-CN" sz="1600" dirty="0"/>
              <a:t>        </a:t>
            </a:r>
            <a:r>
              <a:rPr lang="en-US" altLang="zh-CN" sz="1600" dirty="0" err="1"/>
              <a:t>ElseIf</a:t>
            </a:r>
            <a:r>
              <a:rPr lang="en-US" altLang="zh-CN" sz="1600" dirty="0"/>
              <a:t> </a:t>
            </a:r>
            <a:r>
              <a:rPr lang="en-US" altLang="zh-CN" sz="1600" dirty="0" err="1"/>
              <a:t>e.ClickedItem</a:t>
            </a:r>
            <a:r>
              <a:rPr lang="en-US" altLang="zh-CN" sz="1600" dirty="0"/>
              <a:t> Is ToolStripButton3 Then</a:t>
            </a:r>
            <a:endParaRPr lang="zh-CN" altLang="zh-CN" sz="1600" dirty="0"/>
          </a:p>
          <a:p>
            <a:r>
              <a:rPr lang="en-US" altLang="zh-CN" sz="1600" dirty="0"/>
              <a:t>            TextBox1.Paste() 			</a:t>
            </a:r>
            <a:r>
              <a:rPr lang="en-US" altLang="zh-CN" sz="1600" dirty="0" smtClean="0"/>
              <a:t>'</a:t>
            </a:r>
            <a:r>
              <a:rPr lang="en-US" altLang="zh-CN" sz="1600" dirty="0"/>
              <a:t>  ToolStripButton3 </a:t>
            </a:r>
            <a:r>
              <a:rPr lang="zh-CN" altLang="zh-CN" sz="1600" dirty="0"/>
              <a:t>对应的是</a:t>
            </a:r>
            <a:r>
              <a:rPr lang="en-US" altLang="zh-CN" sz="1600" dirty="0"/>
              <a:t>"</a:t>
            </a:r>
            <a:r>
              <a:rPr lang="zh-CN" altLang="zh-CN" sz="1600" dirty="0"/>
              <a:t>粘贴</a:t>
            </a:r>
            <a:r>
              <a:rPr lang="en-US" altLang="zh-CN" sz="1600" dirty="0"/>
              <a:t>"</a:t>
            </a:r>
            <a:r>
              <a:rPr lang="zh-CN" altLang="zh-CN" sz="1600" dirty="0"/>
              <a:t>按钮</a:t>
            </a:r>
          </a:p>
          <a:p>
            <a:r>
              <a:rPr lang="en-US" altLang="zh-CN" sz="1600" dirty="0"/>
              <a:t>        </a:t>
            </a:r>
            <a:r>
              <a:rPr lang="en-US" altLang="zh-CN" sz="1600" dirty="0" err="1"/>
              <a:t>ElseIf</a:t>
            </a:r>
            <a:r>
              <a:rPr lang="en-US" altLang="zh-CN" sz="1600" dirty="0"/>
              <a:t> </a:t>
            </a:r>
            <a:r>
              <a:rPr lang="en-US" altLang="zh-CN" sz="1600" dirty="0" err="1"/>
              <a:t>e.ClickedItem</a:t>
            </a:r>
            <a:r>
              <a:rPr lang="en-US" altLang="zh-CN" sz="1600" dirty="0"/>
              <a:t> Is ToolStripButton4 Then</a:t>
            </a:r>
            <a:endParaRPr lang="zh-CN" altLang="zh-CN" sz="1600" dirty="0"/>
          </a:p>
          <a:p>
            <a:r>
              <a:rPr lang="en-US" altLang="zh-CN" sz="1600" dirty="0"/>
              <a:t>            TextBox1.SelectedText = "" 		</a:t>
            </a:r>
            <a:r>
              <a:rPr lang="en-US" altLang="zh-CN" sz="1600" dirty="0" smtClean="0"/>
              <a:t>'</a:t>
            </a:r>
            <a:r>
              <a:rPr lang="en-US" altLang="zh-CN" sz="1600" dirty="0"/>
              <a:t>  ToolStripButton4 </a:t>
            </a:r>
            <a:r>
              <a:rPr lang="zh-CN" altLang="zh-CN" sz="1600" dirty="0"/>
              <a:t>对应的是</a:t>
            </a:r>
            <a:r>
              <a:rPr lang="en-US" altLang="zh-CN" sz="1600" dirty="0"/>
              <a:t>"</a:t>
            </a:r>
            <a:r>
              <a:rPr lang="zh-CN" altLang="zh-CN" sz="1600" dirty="0"/>
              <a:t>删除</a:t>
            </a:r>
            <a:r>
              <a:rPr lang="en-US" altLang="zh-CN" sz="1600" dirty="0"/>
              <a:t>"</a:t>
            </a:r>
            <a:r>
              <a:rPr lang="zh-CN" altLang="zh-CN" sz="1600" dirty="0"/>
              <a:t>按钮</a:t>
            </a:r>
          </a:p>
          <a:p>
            <a:r>
              <a:rPr lang="en-US" altLang="zh-CN" sz="1600" dirty="0"/>
              <a:t>        End If</a:t>
            </a:r>
            <a:endParaRPr lang="zh-CN" altLang="zh-CN" sz="1600" dirty="0"/>
          </a:p>
          <a:p>
            <a:r>
              <a:rPr lang="en-US" altLang="zh-CN" sz="1600" dirty="0"/>
              <a:t>    End </a:t>
            </a:r>
            <a:r>
              <a:rPr lang="en-US" altLang="zh-CN" sz="1600" dirty="0" smtClean="0"/>
              <a:t>Sub</a:t>
            </a:r>
          </a:p>
        </p:txBody>
      </p:sp>
    </p:spTree>
    <p:extLst>
      <p:ext uri="{BB962C8B-B14F-4D97-AF65-F5344CB8AC3E}">
        <p14:creationId xmlns:p14="http://schemas.microsoft.com/office/powerpoint/2010/main" val="40489430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9" y="2692563"/>
            <a:ext cx="188740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状态条应用</a:t>
            </a:r>
            <a:endParaRPr lang="zh-CN" altLang="en-US" dirty="0"/>
          </a:p>
        </p:txBody>
      </p:sp>
      <p:cxnSp>
        <p:nvCxnSpPr>
          <p:cNvPr id="11" name="直接连接符 10"/>
          <p:cNvCxnSpPr/>
          <p:nvPr/>
        </p:nvCxnSpPr>
        <p:spPr>
          <a:xfrm>
            <a:off x="5305465" y="3195254"/>
            <a:ext cx="2105960"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650339" y="3343558"/>
            <a:ext cx="143094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．状态条控件</a:t>
            </a:r>
          </a:p>
        </p:txBody>
      </p:sp>
      <p:sp>
        <p:nvSpPr>
          <p:cNvPr id="15" name="文本占位符 5"/>
          <p:cNvSpPr txBox="1">
            <a:spLocks/>
          </p:cNvSpPr>
          <p:nvPr/>
        </p:nvSpPr>
        <p:spPr>
          <a:xfrm>
            <a:off x="5650339" y="3766814"/>
            <a:ext cx="143094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．应用实例</a:t>
            </a:r>
          </a:p>
        </p:txBody>
      </p:sp>
    </p:spTree>
    <p:extLst>
      <p:ext uri="{BB962C8B-B14F-4D97-AF65-F5344CB8AC3E}">
        <p14:creationId xmlns:p14="http://schemas.microsoft.com/office/powerpoint/2010/main" val="9023416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．状态条控件</a:t>
            </a:r>
          </a:p>
        </p:txBody>
      </p:sp>
      <p:sp>
        <p:nvSpPr>
          <p:cNvPr id="3" name="TextBox 2"/>
          <p:cNvSpPr txBox="1"/>
          <p:nvPr/>
        </p:nvSpPr>
        <p:spPr>
          <a:xfrm>
            <a:off x="754912" y="776177"/>
            <a:ext cx="6081823" cy="2185214"/>
          </a:xfrm>
          <a:prstGeom prst="rect">
            <a:avLst/>
          </a:prstGeom>
          <a:noFill/>
        </p:spPr>
        <p:txBody>
          <a:bodyPr wrap="square" rtlCol="0">
            <a:spAutoFit/>
          </a:bodyPr>
          <a:lstStyle/>
          <a:p>
            <a:pPr indent="446088"/>
            <a:r>
              <a:rPr lang="zh-CN" altLang="zh-CN" dirty="0"/>
              <a:t>通常，</a:t>
            </a:r>
            <a:r>
              <a:rPr lang="en-US" altLang="zh-CN" dirty="0" err="1"/>
              <a:t>StatusStrip</a:t>
            </a:r>
            <a:r>
              <a:rPr lang="zh-CN" altLang="zh-CN" dirty="0"/>
              <a:t>控件（</a:t>
            </a:r>
            <a:r>
              <a:rPr lang="en-US" altLang="zh-CN" dirty="0"/>
              <a:t> </a:t>
            </a:r>
            <a:r>
              <a:rPr lang="en-US" altLang="zh-CN" dirty="0" smtClean="0"/>
              <a:t>		</a:t>
            </a:r>
            <a:r>
              <a:rPr lang="zh-CN" altLang="zh-CN" dirty="0" smtClean="0"/>
              <a:t>）</a:t>
            </a:r>
            <a:r>
              <a:rPr lang="zh-CN" altLang="zh-CN" dirty="0"/>
              <a:t>由</a:t>
            </a:r>
            <a:r>
              <a:rPr lang="en-US" altLang="zh-CN" dirty="0" err="1"/>
              <a:t>StatusStrip</a:t>
            </a:r>
            <a:r>
              <a:rPr lang="zh-CN" altLang="zh-CN" dirty="0"/>
              <a:t>对象组成，包含</a:t>
            </a:r>
            <a:r>
              <a:rPr lang="en-US" altLang="zh-CN" dirty="0" err="1"/>
              <a:t>StatusLabel</a:t>
            </a:r>
            <a:r>
              <a:rPr lang="zh-CN" altLang="zh-CN" dirty="0"/>
              <a:t>、</a:t>
            </a:r>
            <a:r>
              <a:rPr lang="en-US" altLang="zh-CN" dirty="0" err="1"/>
              <a:t>ProgressBar</a:t>
            </a:r>
            <a:r>
              <a:rPr lang="zh-CN" altLang="zh-CN" dirty="0"/>
              <a:t>、</a:t>
            </a:r>
            <a:r>
              <a:rPr lang="en-US" altLang="zh-CN" dirty="0" err="1"/>
              <a:t>DropDownButton</a:t>
            </a:r>
            <a:r>
              <a:rPr lang="zh-CN" altLang="zh-CN" dirty="0"/>
              <a:t>和</a:t>
            </a:r>
            <a:r>
              <a:rPr lang="en-US" altLang="zh-CN" dirty="0" err="1"/>
              <a:t>SplitButton</a:t>
            </a:r>
            <a:r>
              <a:rPr lang="zh-CN" altLang="zh-CN" dirty="0"/>
              <a:t>等对象，如图</a:t>
            </a:r>
            <a:r>
              <a:rPr lang="en-US" altLang="zh-CN" dirty="0"/>
              <a:t>6.21</a:t>
            </a:r>
            <a:r>
              <a:rPr lang="zh-CN" altLang="zh-CN" dirty="0"/>
              <a:t>所示。其中，每个对象都可以显示文本或图标，它们都属于</a:t>
            </a:r>
            <a:r>
              <a:rPr lang="en-US" altLang="zh-CN" dirty="0" err="1"/>
              <a:t>ToolStrip</a:t>
            </a:r>
            <a:r>
              <a:rPr lang="zh-CN" altLang="zh-CN" dirty="0"/>
              <a:t>控件的</a:t>
            </a:r>
            <a:r>
              <a:rPr lang="en-US" altLang="zh-CN" dirty="0"/>
              <a:t>Items</a:t>
            </a:r>
            <a:r>
              <a:rPr lang="zh-CN" altLang="zh-CN" dirty="0"/>
              <a:t>集合</a:t>
            </a:r>
            <a:r>
              <a:rPr lang="zh-CN" altLang="zh-CN" dirty="0" smtClean="0"/>
              <a:t>。</a:t>
            </a:r>
            <a:endParaRPr lang="en-US" altLang="zh-CN" dirty="0" smtClean="0"/>
          </a:p>
          <a:p>
            <a:pPr indent="446088" fontAlgn="ctr"/>
            <a:r>
              <a:rPr lang="zh-CN" altLang="zh-CN" dirty="0" smtClean="0"/>
              <a:t>状态</a:t>
            </a:r>
            <a:r>
              <a:rPr lang="zh-CN" altLang="zh-CN" dirty="0"/>
              <a:t>条控件也有许多事件，但一般不在状态条的事件过程中编写代码，状态条的主要作用在于显示系统信息。而在其他过程中编写代码，通过实时改变状态条中对象的</a:t>
            </a:r>
            <a:r>
              <a:rPr lang="en-US" altLang="zh-CN" dirty="0"/>
              <a:t>Text</a:t>
            </a:r>
            <a:r>
              <a:rPr lang="zh-CN" altLang="zh-CN" dirty="0"/>
              <a:t>属性来显示系统的信息。 </a:t>
            </a:r>
            <a:r>
              <a:rPr lang="en-US" altLang="zh-CN" dirty="0" err="1"/>
              <a:t>StatusStrip</a:t>
            </a:r>
            <a:r>
              <a:rPr lang="zh-CN" altLang="zh-CN" dirty="0"/>
              <a:t>控件的常用属性见表</a:t>
            </a:r>
            <a:r>
              <a:rPr lang="en-US" altLang="zh-CN" dirty="0"/>
              <a:t>6.8</a:t>
            </a:r>
            <a:r>
              <a:rPr lang="zh-CN" altLang="zh-CN" dirty="0" smtClean="0"/>
              <a:t>。</a:t>
            </a:r>
            <a:endParaRPr lang="zh-CN" altLang="zh-CN" dirty="0"/>
          </a:p>
        </p:txBody>
      </p:sp>
      <p:pic>
        <p:nvPicPr>
          <p:cNvPr id="10242" name="图片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530" y="833715"/>
            <a:ext cx="1908359" cy="22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6t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5884" y="833715"/>
            <a:ext cx="2662275" cy="181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3305045"/>
              </p:ext>
            </p:extLst>
          </p:nvPr>
        </p:nvGraphicFramePr>
        <p:xfrm>
          <a:off x="2798134" y="3238536"/>
          <a:ext cx="6441559" cy="2024580"/>
        </p:xfrm>
        <a:graphic>
          <a:graphicData uri="http://schemas.openxmlformats.org/drawingml/2006/table">
            <a:tbl>
              <a:tblPr/>
              <a:tblGrid>
                <a:gridCol w="1781735"/>
                <a:gridCol w="4659824"/>
              </a:tblGrid>
              <a:tr h="404916">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404916">
                <a:tc>
                  <a:txBody>
                    <a:bodyPr/>
                    <a:lstStyle/>
                    <a:p>
                      <a:pPr algn="just">
                        <a:lnSpc>
                          <a:spcPts val="1560"/>
                        </a:lnSpc>
                        <a:spcAft>
                          <a:spcPts val="0"/>
                        </a:spcAft>
                        <a:tabLst>
                          <a:tab pos="5328920" algn="r"/>
                        </a:tabLst>
                      </a:pPr>
                      <a:r>
                        <a:rPr lang="en-US" sz="1400" kern="1050">
                          <a:effectLst/>
                          <a:latin typeface="Times New Roman"/>
                          <a:ea typeface="宋体"/>
                        </a:rPr>
                        <a:t>Items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设置状态条中的各个面板对象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916">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设置状态条控件要显示的文本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916">
                <a:tc>
                  <a:txBody>
                    <a:bodyPr/>
                    <a:lstStyle/>
                    <a:p>
                      <a:pPr algn="just">
                        <a:lnSpc>
                          <a:spcPts val="1560"/>
                        </a:lnSpc>
                        <a:spcAft>
                          <a:spcPts val="0"/>
                        </a:spcAft>
                        <a:tabLst>
                          <a:tab pos="5328920" algn="r"/>
                        </a:tabLst>
                      </a:pPr>
                      <a:r>
                        <a:rPr lang="en-US" sz="1400" kern="1050">
                          <a:effectLst/>
                          <a:latin typeface="Times New Roman"/>
                          <a:ea typeface="宋体"/>
                        </a:rPr>
                        <a:t>Dock</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设置状态条在窗体上的位置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916">
                <a:tc>
                  <a:txBody>
                    <a:bodyPr/>
                    <a:lstStyle/>
                    <a:p>
                      <a:pPr algn="just">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设置状态条的名称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146618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．应用实例</a:t>
            </a:r>
          </a:p>
        </p:txBody>
      </p:sp>
      <p:sp>
        <p:nvSpPr>
          <p:cNvPr id="3" name="TextBox 2"/>
          <p:cNvSpPr txBox="1"/>
          <p:nvPr/>
        </p:nvSpPr>
        <p:spPr>
          <a:xfrm>
            <a:off x="744279" y="797442"/>
            <a:ext cx="9686261" cy="1661993"/>
          </a:xfrm>
          <a:prstGeom prst="rect">
            <a:avLst/>
          </a:prstGeom>
          <a:noFill/>
        </p:spPr>
        <p:txBody>
          <a:bodyPr wrap="square" rtlCol="0">
            <a:spAutoFit/>
          </a:bodyPr>
          <a:lstStyle/>
          <a:p>
            <a:pPr indent="446088" fontAlgn="ctr"/>
            <a:r>
              <a:rPr lang="zh-CN" altLang="zh-CN" dirty="0"/>
              <a:t>【例</a:t>
            </a:r>
            <a:r>
              <a:rPr lang="en-US" altLang="zh-CN" dirty="0"/>
              <a:t>6.6</a:t>
            </a:r>
            <a:r>
              <a:rPr lang="zh-CN" altLang="zh-CN" dirty="0"/>
              <a:t>】 在例</a:t>
            </a:r>
            <a:r>
              <a:rPr lang="en-US" altLang="zh-CN" dirty="0"/>
              <a:t>6.5</a:t>
            </a:r>
            <a:r>
              <a:rPr lang="zh-CN" altLang="zh-CN" dirty="0"/>
              <a:t>的窗体上再添加状态条，并使其能显示文本框中的字符数、系统的当前日期和时间。</a:t>
            </a:r>
          </a:p>
          <a:p>
            <a:pPr indent="446088" fontAlgn="ctr"/>
            <a:r>
              <a:rPr lang="zh-CN" altLang="zh-CN" b="1" dirty="0"/>
              <a:t>界面设计：</a:t>
            </a:r>
          </a:p>
          <a:p>
            <a:pPr indent="446088" fontAlgn="ctr"/>
            <a:r>
              <a:rPr lang="zh-CN" altLang="zh-CN" dirty="0"/>
              <a:t>在例</a:t>
            </a:r>
            <a:r>
              <a:rPr lang="en-US" altLang="zh-CN" dirty="0"/>
              <a:t>6.5</a:t>
            </a:r>
            <a:r>
              <a:rPr lang="zh-CN" altLang="zh-CN" dirty="0"/>
              <a:t>的窗体上添加</a:t>
            </a:r>
            <a:r>
              <a:rPr lang="en-US" altLang="zh-CN" dirty="0"/>
              <a:t>1</a:t>
            </a:r>
            <a:r>
              <a:rPr lang="zh-CN" altLang="zh-CN" dirty="0"/>
              <a:t>个</a:t>
            </a:r>
            <a:r>
              <a:rPr lang="en-US" altLang="zh-CN" dirty="0"/>
              <a:t>Timer</a:t>
            </a:r>
            <a:r>
              <a:rPr lang="zh-CN" altLang="zh-CN" dirty="0"/>
              <a:t>控件和</a:t>
            </a:r>
            <a:r>
              <a:rPr lang="en-US" altLang="zh-CN" dirty="0"/>
              <a:t>1</a:t>
            </a:r>
            <a:r>
              <a:rPr lang="zh-CN" altLang="zh-CN" dirty="0"/>
              <a:t>个</a:t>
            </a:r>
            <a:r>
              <a:rPr lang="en-US" altLang="zh-CN" dirty="0" err="1"/>
              <a:t>StatusStrip</a:t>
            </a:r>
            <a:r>
              <a:rPr lang="zh-CN" altLang="zh-CN" dirty="0"/>
              <a:t>控件，该控件会自动添加到窗体的底部。选中</a:t>
            </a:r>
            <a:r>
              <a:rPr lang="en-US" altLang="zh-CN" dirty="0" err="1"/>
              <a:t>StatusStrip</a:t>
            </a:r>
            <a:r>
              <a:rPr lang="zh-CN" altLang="zh-CN" dirty="0"/>
              <a:t>控件，单击该控件的</a:t>
            </a:r>
            <a:r>
              <a:rPr lang="en-US" altLang="zh-CN" dirty="0"/>
              <a:t>Items</a:t>
            </a:r>
            <a:r>
              <a:rPr lang="zh-CN" altLang="zh-CN" dirty="0"/>
              <a:t>属性右边</a:t>
            </a:r>
            <a:r>
              <a:rPr lang="zh-CN" altLang="zh-CN" dirty="0" smtClean="0"/>
              <a:t>的</a:t>
            </a:r>
            <a:r>
              <a:rPr lang="en-US" altLang="zh-CN" dirty="0" smtClean="0"/>
              <a:t>      </a:t>
            </a:r>
            <a:r>
              <a:rPr lang="zh-CN" altLang="zh-CN" dirty="0"/>
              <a:t>按钮，弹出如图</a:t>
            </a:r>
            <a:r>
              <a:rPr lang="en-US" altLang="zh-CN" dirty="0"/>
              <a:t>6.22</a:t>
            </a:r>
            <a:r>
              <a:rPr lang="zh-CN" altLang="zh-CN" dirty="0"/>
              <a:t>所示的“项集合编辑器”对话框</a:t>
            </a:r>
            <a:r>
              <a:rPr lang="zh-CN" altLang="zh-CN" dirty="0" smtClean="0"/>
              <a:t>。</a:t>
            </a:r>
            <a:endParaRPr lang="zh-CN" altLang="zh-CN" dirty="0"/>
          </a:p>
        </p:txBody>
      </p:sp>
      <p:pic>
        <p:nvPicPr>
          <p:cNvPr id="11266" name="图片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824" y="1880364"/>
            <a:ext cx="244032" cy="23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6t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8077" y="2536160"/>
            <a:ext cx="5664053" cy="3501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8988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．应用实例</a:t>
            </a:r>
          </a:p>
        </p:txBody>
      </p:sp>
      <p:sp>
        <p:nvSpPr>
          <p:cNvPr id="3" name="TextBox 2"/>
          <p:cNvSpPr txBox="1"/>
          <p:nvPr/>
        </p:nvSpPr>
        <p:spPr>
          <a:xfrm>
            <a:off x="818707" y="839972"/>
            <a:ext cx="9579935" cy="615553"/>
          </a:xfrm>
          <a:prstGeom prst="rect">
            <a:avLst/>
          </a:prstGeom>
          <a:noFill/>
        </p:spPr>
        <p:txBody>
          <a:bodyPr wrap="square" rtlCol="0">
            <a:spAutoFit/>
          </a:bodyPr>
          <a:lstStyle/>
          <a:p>
            <a:pPr indent="446088"/>
            <a:r>
              <a:rPr lang="zh-CN" altLang="zh-CN" dirty="0"/>
              <a:t>该项集合编辑器与工具栏的项集合编辑器类似，可以通过“添加”和</a:t>
            </a:r>
            <a:r>
              <a:rPr lang="en-US" altLang="zh-CN" dirty="0"/>
              <a:t> </a:t>
            </a:r>
            <a:r>
              <a:rPr lang="en-US" altLang="zh-CN" dirty="0" smtClean="0"/>
              <a:t>    </a:t>
            </a:r>
            <a:r>
              <a:rPr lang="zh-CN" altLang="zh-CN" dirty="0" smtClean="0"/>
              <a:t>按钮</a:t>
            </a:r>
            <a:r>
              <a:rPr lang="zh-CN" altLang="zh-CN" dirty="0"/>
              <a:t>来增加和删除状态条上的面板。可以在编辑器的右边设置此面板的属性，常用属性见表</a:t>
            </a:r>
            <a:r>
              <a:rPr lang="en-US" altLang="zh-CN" dirty="0"/>
              <a:t>6.9</a:t>
            </a:r>
            <a:r>
              <a:rPr lang="zh-CN" altLang="zh-CN" dirty="0" smtClean="0"/>
              <a:t>。</a:t>
            </a:r>
            <a:endParaRPr lang="zh-CN" altLang="zh-CN" dirty="0"/>
          </a:p>
        </p:txBody>
      </p:sp>
      <p:pic>
        <p:nvPicPr>
          <p:cNvPr id="12290" name="图片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412" y="878906"/>
            <a:ext cx="234433" cy="22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1327981135"/>
              </p:ext>
            </p:extLst>
          </p:nvPr>
        </p:nvGraphicFramePr>
        <p:xfrm>
          <a:off x="2659910" y="1690908"/>
          <a:ext cx="6569149" cy="2136810"/>
        </p:xfrm>
        <a:graphic>
          <a:graphicData uri="http://schemas.openxmlformats.org/drawingml/2006/table">
            <a:tbl>
              <a:tblPr/>
              <a:tblGrid>
                <a:gridCol w="1684329"/>
                <a:gridCol w="4884820"/>
              </a:tblGrid>
              <a:tr h="356135">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56135">
                <a:tc>
                  <a:txBody>
                    <a:bodyPr/>
                    <a:lstStyle/>
                    <a:p>
                      <a:pPr algn="just">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设置面板大小是否与文本内容相匹配或根据窗体自动调整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135">
                <a:tc>
                  <a:txBody>
                    <a:bodyPr/>
                    <a:lstStyle/>
                    <a:p>
                      <a:pPr algn="just">
                        <a:lnSpc>
                          <a:spcPts val="1560"/>
                        </a:lnSpc>
                        <a:spcAft>
                          <a:spcPts val="0"/>
                        </a:spcAft>
                        <a:tabLst>
                          <a:tab pos="5328920" algn="r"/>
                        </a:tabLst>
                      </a:pPr>
                      <a:r>
                        <a:rPr lang="en-US" sz="1400" kern="1050">
                          <a:effectLst/>
                          <a:latin typeface="Times New Roman"/>
                          <a:ea typeface="宋体"/>
                        </a:rPr>
                        <a:t>BorderStyle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设置面板的外观</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135">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设置状态条面板中要显示的文本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135">
                <a:tc>
                  <a:txBody>
                    <a:bodyPr/>
                    <a:lstStyle/>
                    <a:p>
                      <a:pPr algn="just">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设置面板的图标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6135">
                <a:tc>
                  <a:txBody>
                    <a:bodyPr/>
                    <a:lstStyle/>
                    <a:p>
                      <a:pPr algn="just">
                        <a:lnSpc>
                          <a:spcPts val="1560"/>
                        </a:lnSpc>
                        <a:spcAft>
                          <a:spcPts val="0"/>
                        </a:spcAft>
                        <a:tabLst>
                          <a:tab pos="5328920" algn="r"/>
                        </a:tabLst>
                      </a:pPr>
                      <a:r>
                        <a:rPr lang="en-US" sz="1400" kern="1050">
                          <a:effectLst/>
                          <a:latin typeface="Times New Roman"/>
                          <a:ea typeface="宋体"/>
                        </a:rPr>
                        <a:t>DisplayStyle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设置面板的显示方式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4597194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．应用实例</a:t>
            </a:r>
          </a:p>
        </p:txBody>
      </p:sp>
      <p:sp>
        <p:nvSpPr>
          <p:cNvPr id="3" name="TextBox 2"/>
          <p:cNvSpPr txBox="1"/>
          <p:nvPr/>
        </p:nvSpPr>
        <p:spPr>
          <a:xfrm>
            <a:off x="850605" y="829340"/>
            <a:ext cx="9569302" cy="877163"/>
          </a:xfrm>
          <a:prstGeom prst="rect">
            <a:avLst/>
          </a:prstGeom>
          <a:noFill/>
        </p:spPr>
        <p:txBody>
          <a:bodyPr wrap="square" rtlCol="0">
            <a:spAutoFit/>
          </a:bodyPr>
          <a:lstStyle/>
          <a:p>
            <a:pPr indent="446088"/>
            <a:r>
              <a:rPr lang="zh-CN" altLang="zh-CN" dirty="0"/>
              <a:t>利用项集合编辑器，设置状态条中的第</a:t>
            </a:r>
            <a:r>
              <a:rPr lang="en-US" altLang="zh-CN" dirty="0"/>
              <a:t>1</a:t>
            </a:r>
            <a:r>
              <a:rPr lang="zh-CN" altLang="zh-CN" dirty="0"/>
              <a:t>个面板的</a:t>
            </a:r>
            <a:r>
              <a:rPr lang="en-US" altLang="zh-CN" dirty="0"/>
              <a:t>Name</a:t>
            </a:r>
            <a:r>
              <a:rPr lang="zh-CN" altLang="zh-CN" dirty="0"/>
              <a:t>属性和</a:t>
            </a:r>
            <a:r>
              <a:rPr lang="en-US" altLang="zh-CN" dirty="0"/>
              <a:t>Text</a:t>
            </a:r>
            <a:r>
              <a:rPr lang="zh-CN" altLang="zh-CN" dirty="0"/>
              <a:t>属性分别为</a:t>
            </a:r>
            <a:r>
              <a:rPr lang="en-US" altLang="zh-CN" dirty="0" err="1"/>
              <a:t>Statusbar_txtlength</a:t>
            </a:r>
            <a:r>
              <a:rPr lang="zh-CN" altLang="zh-CN" dirty="0"/>
              <a:t>、</a:t>
            </a:r>
            <a:r>
              <a:rPr lang="en-US" altLang="zh-CN" dirty="0"/>
              <a:t>length</a:t>
            </a:r>
            <a:r>
              <a:rPr lang="zh-CN" altLang="zh-CN" dirty="0"/>
              <a:t>；第</a:t>
            </a:r>
            <a:r>
              <a:rPr lang="en-US" altLang="zh-CN" dirty="0"/>
              <a:t>2</a:t>
            </a:r>
            <a:r>
              <a:rPr lang="zh-CN" altLang="zh-CN" dirty="0"/>
              <a:t>个面板的</a:t>
            </a:r>
            <a:r>
              <a:rPr lang="en-US" altLang="zh-CN" dirty="0"/>
              <a:t>Name</a:t>
            </a:r>
            <a:r>
              <a:rPr lang="zh-CN" altLang="zh-CN" dirty="0"/>
              <a:t>属性和</a:t>
            </a:r>
            <a:r>
              <a:rPr lang="en-US" altLang="zh-CN" dirty="0"/>
              <a:t>Text</a:t>
            </a:r>
            <a:r>
              <a:rPr lang="zh-CN" altLang="zh-CN" dirty="0"/>
              <a:t>属性分别为</a:t>
            </a:r>
            <a:r>
              <a:rPr lang="en-US" altLang="zh-CN" dirty="0" err="1"/>
              <a:t>StatusBar</a:t>
            </a:r>
            <a:r>
              <a:rPr lang="en-US" altLang="zh-CN" dirty="0"/>
              <a:t>_ date</a:t>
            </a:r>
            <a:r>
              <a:rPr lang="zh-CN" altLang="zh-CN" dirty="0"/>
              <a:t>、</a:t>
            </a:r>
            <a:r>
              <a:rPr lang="en-US" altLang="zh-CN" dirty="0"/>
              <a:t>date</a:t>
            </a:r>
            <a:r>
              <a:rPr lang="zh-CN" altLang="zh-CN" dirty="0"/>
              <a:t>；第</a:t>
            </a:r>
            <a:r>
              <a:rPr lang="en-US" altLang="zh-CN" dirty="0"/>
              <a:t>3</a:t>
            </a:r>
            <a:r>
              <a:rPr lang="zh-CN" altLang="zh-CN" dirty="0"/>
              <a:t>个面板的</a:t>
            </a:r>
            <a:r>
              <a:rPr lang="en-US" altLang="zh-CN" dirty="0" err="1"/>
              <a:t>opName</a:t>
            </a:r>
            <a:r>
              <a:rPr lang="zh-CN" altLang="zh-CN" dirty="0"/>
              <a:t>属性和</a:t>
            </a:r>
            <a:r>
              <a:rPr lang="en-US" altLang="zh-CN" dirty="0"/>
              <a:t>Text</a:t>
            </a:r>
            <a:r>
              <a:rPr lang="zh-CN" altLang="zh-CN" dirty="0"/>
              <a:t>属性分别为</a:t>
            </a:r>
            <a:r>
              <a:rPr lang="en-US" altLang="zh-CN" dirty="0" err="1"/>
              <a:t>StatusBar_time</a:t>
            </a:r>
            <a:r>
              <a:rPr lang="zh-CN" altLang="zh-CN" dirty="0"/>
              <a:t>、</a:t>
            </a:r>
            <a:r>
              <a:rPr lang="en-US" altLang="zh-CN" dirty="0"/>
              <a:t>time</a:t>
            </a:r>
            <a:r>
              <a:rPr lang="zh-CN" altLang="zh-CN" dirty="0"/>
              <a:t>。设置了属性的状态条如图</a:t>
            </a:r>
            <a:r>
              <a:rPr lang="en-US" altLang="zh-CN" dirty="0"/>
              <a:t>6.23</a:t>
            </a:r>
            <a:r>
              <a:rPr lang="zh-CN" altLang="zh-CN" dirty="0"/>
              <a:t>所示</a:t>
            </a:r>
            <a:r>
              <a:rPr lang="zh-CN" altLang="zh-CN" dirty="0" smtClean="0"/>
              <a:t>。</a:t>
            </a:r>
            <a:endParaRPr lang="zh-CN" altLang="zh-CN" dirty="0"/>
          </a:p>
        </p:txBody>
      </p:sp>
      <p:pic>
        <p:nvPicPr>
          <p:cNvPr id="13314" name="Picture 2" descr="6t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413" y="1898060"/>
            <a:ext cx="3859619" cy="38596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1286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．应用实例</a:t>
            </a:r>
          </a:p>
        </p:txBody>
      </p:sp>
      <p:sp>
        <p:nvSpPr>
          <p:cNvPr id="3" name="矩形 2"/>
          <p:cNvSpPr/>
          <p:nvPr/>
        </p:nvSpPr>
        <p:spPr>
          <a:xfrm>
            <a:off x="1141413" y="811852"/>
            <a:ext cx="7247675" cy="615553"/>
          </a:xfrm>
          <a:prstGeom prst="rect">
            <a:avLst/>
          </a:prstGeom>
        </p:spPr>
        <p:txBody>
          <a:bodyPr wrap="square">
            <a:spAutoFit/>
          </a:bodyPr>
          <a:lstStyle/>
          <a:p>
            <a:pPr fontAlgn="ctr"/>
            <a:r>
              <a:rPr lang="zh-CN" altLang="zh-CN" dirty="0"/>
              <a:t>代码设计：</a:t>
            </a:r>
          </a:p>
          <a:p>
            <a:pPr fontAlgn="ctr"/>
            <a:r>
              <a:rPr lang="zh-CN" altLang="zh-CN" dirty="0"/>
              <a:t>切换到代码编辑器，在文本框的</a:t>
            </a:r>
            <a:r>
              <a:rPr lang="en-US" altLang="zh-CN" dirty="0" err="1"/>
              <a:t>TextChanged</a:t>
            </a:r>
            <a:r>
              <a:rPr lang="zh-CN" altLang="zh-CN" dirty="0"/>
              <a:t>事件中添加如下代码：</a:t>
            </a:r>
          </a:p>
        </p:txBody>
      </p:sp>
      <p:sp>
        <p:nvSpPr>
          <p:cNvPr id="4" name="TextBox 3"/>
          <p:cNvSpPr txBox="1"/>
          <p:nvPr/>
        </p:nvSpPr>
        <p:spPr>
          <a:xfrm>
            <a:off x="1275907" y="1449760"/>
            <a:ext cx="8952614" cy="1259919"/>
          </a:xfrm>
          <a:prstGeom prst="roundRect">
            <a:avLst/>
          </a:prstGeom>
          <a:solidFill>
            <a:schemeClr val="accent5">
              <a:lumMod val="40000"/>
              <a:lumOff val="60000"/>
            </a:schemeClr>
          </a:solidFill>
        </p:spPr>
        <p:txBody>
          <a:bodyPr wrap="square" rtlCol="0">
            <a:spAutoFit/>
          </a:bodyPr>
          <a:lstStyle/>
          <a:p>
            <a:r>
              <a:rPr lang="en-US" altLang="zh-CN" dirty="0"/>
              <a:t>Private Sub TextBox1_TextChanged(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TextBox1.TextChanged</a:t>
            </a:r>
            <a:endParaRPr lang="zh-CN" altLang="zh-CN" dirty="0"/>
          </a:p>
          <a:p>
            <a:r>
              <a:rPr lang="en-US" altLang="zh-CN" dirty="0"/>
              <a:t>    </a:t>
            </a:r>
            <a:r>
              <a:rPr lang="en-US" altLang="zh-CN" dirty="0" err="1"/>
              <a:t>Statusbar_txtlength.Text</a:t>
            </a:r>
            <a:r>
              <a:rPr lang="en-US" altLang="zh-CN" dirty="0"/>
              <a:t> = "</a:t>
            </a:r>
            <a:r>
              <a:rPr lang="zh-CN" altLang="zh-CN" dirty="0"/>
              <a:t>字符数：</a:t>
            </a:r>
            <a:r>
              <a:rPr lang="en-US" altLang="zh-CN" dirty="0"/>
              <a:t>" &amp; TextBox1.TextLength</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141413" y="2709679"/>
            <a:ext cx="4099199" cy="353943"/>
          </a:xfrm>
          <a:prstGeom prst="rect">
            <a:avLst/>
          </a:prstGeom>
        </p:spPr>
        <p:txBody>
          <a:bodyPr wrap="none">
            <a:spAutoFit/>
          </a:bodyPr>
          <a:lstStyle/>
          <a:p>
            <a:pPr fontAlgn="ctr"/>
            <a:r>
              <a:rPr lang="zh-CN" altLang="zh-CN" dirty="0"/>
              <a:t>在</a:t>
            </a:r>
            <a:r>
              <a:rPr lang="en-US" altLang="zh-CN" dirty="0"/>
              <a:t>Timer</a:t>
            </a:r>
            <a:r>
              <a:rPr lang="zh-CN" altLang="zh-CN" dirty="0"/>
              <a:t>控件的</a:t>
            </a:r>
            <a:r>
              <a:rPr lang="en-US" altLang="zh-CN" dirty="0"/>
              <a:t>Tick</a:t>
            </a:r>
            <a:r>
              <a:rPr lang="zh-CN" altLang="zh-CN" dirty="0"/>
              <a:t>事件中添加以下代码：</a:t>
            </a:r>
          </a:p>
        </p:txBody>
      </p:sp>
      <p:sp>
        <p:nvSpPr>
          <p:cNvPr id="6" name="TextBox 5"/>
          <p:cNvSpPr txBox="1"/>
          <p:nvPr/>
        </p:nvSpPr>
        <p:spPr>
          <a:xfrm>
            <a:off x="1275907" y="3063622"/>
            <a:ext cx="8952614" cy="1549360"/>
          </a:xfrm>
          <a:prstGeom prst="roundRect">
            <a:avLst>
              <a:gd name="adj" fmla="val 11863"/>
            </a:avLst>
          </a:prstGeom>
          <a:solidFill>
            <a:schemeClr val="accent5">
              <a:lumMod val="40000"/>
              <a:lumOff val="60000"/>
            </a:schemeClr>
          </a:solidFill>
        </p:spPr>
        <p:txBody>
          <a:bodyPr wrap="square" rtlCol="0">
            <a:spAutoFit/>
          </a:bodyPr>
          <a:lstStyle/>
          <a:p>
            <a:r>
              <a:rPr lang="en-US" altLang="zh-CN" dirty="0"/>
              <a:t>Private Sub Timer1_Tick(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Timer1.Tick</a:t>
            </a:r>
            <a:endParaRPr lang="zh-CN" altLang="zh-CN" dirty="0"/>
          </a:p>
          <a:p>
            <a:r>
              <a:rPr lang="en-US" altLang="zh-CN" dirty="0"/>
              <a:t>    </a:t>
            </a:r>
            <a:r>
              <a:rPr lang="en-US" altLang="zh-CN" dirty="0" err="1"/>
              <a:t>StatusBar_date.Text</a:t>
            </a:r>
            <a:r>
              <a:rPr lang="en-US" altLang="zh-CN" dirty="0"/>
              <a:t> = "</a:t>
            </a:r>
            <a:r>
              <a:rPr lang="zh-CN" altLang="zh-CN" dirty="0"/>
              <a:t>当前日期：</a:t>
            </a:r>
            <a:r>
              <a:rPr lang="en-US" altLang="zh-CN" dirty="0"/>
              <a:t>" &amp; Format(Now, "</a:t>
            </a:r>
            <a:r>
              <a:rPr lang="en-US" altLang="zh-CN" dirty="0" err="1"/>
              <a:t>yyyy</a:t>
            </a:r>
            <a:r>
              <a:rPr lang="en-US" altLang="zh-CN" dirty="0"/>
              <a:t>-MM-</a:t>
            </a:r>
            <a:r>
              <a:rPr lang="en-US" altLang="zh-CN" dirty="0" err="1"/>
              <a:t>dd</a:t>
            </a:r>
            <a:r>
              <a:rPr lang="en-US" altLang="zh-CN" dirty="0"/>
              <a:t>")</a:t>
            </a:r>
            <a:endParaRPr lang="zh-CN" altLang="zh-CN" dirty="0"/>
          </a:p>
          <a:p>
            <a:r>
              <a:rPr lang="en-US" altLang="zh-CN" dirty="0"/>
              <a:t>    </a:t>
            </a:r>
            <a:r>
              <a:rPr lang="en-US" altLang="zh-CN" dirty="0" err="1"/>
              <a:t>StatusBar_time.Text</a:t>
            </a:r>
            <a:r>
              <a:rPr lang="en-US" altLang="zh-CN" dirty="0"/>
              <a:t> = "</a:t>
            </a:r>
            <a:r>
              <a:rPr lang="zh-CN" altLang="zh-CN" dirty="0"/>
              <a:t>当前时间：</a:t>
            </a:r>
            <a:r>
              <a:rPr lang="en-US" altLang="zh-CN" dirty="0"/>
              <a:t>" &amp; Format(Now, "</a:t>
            </a:r>
            <a:r>
              <a:rPr lang="en-US" altLang="zh-CN" dirty="0" err="1"/>
              <a:t>hh:mm:ss</a:t>
            </a:r>
            <a:r>
              <a:rPr lang="en-US" altLang="zh-CN" dirty="0"/>
              <a:t>")</a:t>
            </a:r>
            <a:endParaRPr lang="zh-CN" altLang="zh-CN" dirty="0"/>
          </a:p>
          <a:p>
            <a:r>
              <a:rPr lang="en-US" altLang="zh-CN" dirty="0"/>
              <a:t>End </a:t>
            </a:r>
            <a:r>
              <a:rPr lang="en-US" altLang="zh-CN" dirty="0" smtClean="0"/>
              <a:t>Sub</a:t>
            </a:r>
            <a:endParaRPr lang="zh-CN" altLang="zh-CN" dirty="0"/>
          </a:p>
        </p:txBody>
      </p:sp>
      <p:sp>
        <p:nvSpPr>
          <p:cNvPr id="7" name="矩形 6"/>
          <p:cNvSpPr/>
          <p:nvPr/>
        </p:nvSpPr>
        <p:spPr>
          <a:xfrm>
            <a:off x="1138235" y="4612982"/>
            <a:ext cx="3661580" cy="353943"/>
          </a:xfrm>
          <a:prstGeom prst="rect">
            <a:avLst/>
          </a:prstGeom>
        </p:spPr>
        <p:txBody>
          <a:bodyPr wrap="none">
            <a:spAutoFit/>
          </a:bodyPr>
          <a:lstStyle/>
          <a:p>
            <a:pPr fontAlgn="ctr"/>
            <a:r>
              <a:rPr lang="zh-CN" altLang="zh-CN" dirty="0"/>
              <a:t>在窗体的</a:t>
            </a:r>
            <a:r>
              <a:rPr lang="en-US" altLang="zh-CN" dirty="0"/>
              <a:t>Load</a:t>
            </a:r>
            <a:r>
              <a:rPr lang="zh-CN" altLang="zh-CN" dirty="0"/>
              <a:t>事件中添加如下代码：</a:t>
            </a:r>
          </a:p>
        </p:txBody>
      </p:sp>
      <p:sp>
        <p:nvSpPr>
          <p:cNvPr id="8" name="TextBox 7"/>
          <p:cNvSpPr txBox="1"/>
          <p:nvPr/>
        </p:nvSpPr>
        <p:spPr>
          <a:xfrm>
            <a:off x="1275907" y="5035997"/>
            <a:ext cx="8952614" cy="1259919"/>
          </a:xfrm>
          <a:prstGeom prst="roundRect">
            <a:avLst>
              <a:gd name="adj" fmla="val 11604"/>
            </a:avLst>
          </a:prstGeom>
          <a:solidFill>
            <a:schemeClr val="accent5">
              <a:lumMod val="40000"/>
              <a:lumOff val="60000"/>
            </a:schemeClr>
          </a:solidFill>
        </p:spPr>
        <p:txBody>
          <a:bodyPr wrap="square" rtlCol="0">
            <a:spAutoFit/>
          </a:bodyPr>
          <a:lstStyle/>
          <a:p>
            <a:r>
              <a:rPr lang="en-US" altLang="zh-CN" dirty="0"/>
              <a:t>Private Sub Form1_Load(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MyBase.Load</a:t>
            </a:r>
            <a:endParaRPr lang="zh-CN" altLang="zh-CN" dirty="0"/>
          </a:p>
          <a:p>
            <a:r>
              <a:rPr lang="en-US" altLang="zh-CN" dirty="0"/>
              <a:t>    Timer1.Start() 					</a:t>
            </a:r>
            <a:r>
              <a:rPr lang="en-US" altLang="zh-CN" dirty="0" smtClean="0"/>
              <a:t>' </a:t>
            </a:r>
            <a:r>
              <a:rPr lang="zh-CN" altLang="zh-CN" dirty="0"/>
              <a:t>定时器开始启动</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3714346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．应用实例</a:t>
            </a:r>
          </a:p>
        </p:txBody>
      </p:sp>
      <p:sp>
        <p:nvSpPr>
          <p:cNvPr id="3" name="矩形 2"/>
          <p:cNvSpPr/>
          <p:nvPr/>
        </p:nvSpPr>
        <p:spPr>
          <a:xfrm>
            <a:off x="1202571" y="1097795"/>
            <a:ext cx="5803192" cy="353943"/>
          </a:xfrm>
          <a:prstGeom prst="rect">
            <a:avLst/>
          </a:prstGeom>
        </p:spPr>
        <p:txBody>
          <a:bodyPr wrap="none">
            <a:spAutoFit/>
          </a:bodyPr>
          <a:lstStyle/>
          <a:p>
            <a:pPr fontAlgn="ctr"/>
            <a:r>
              <a:rPr lang="zh-CN" altLang="zh-CN" dirty="0"/>
              <a:t>程序运行后，在文本框输入内容，窗体界面如图</a:t>
            </a:r>
            <a:r>
              <a:rPr lang="en-US" altLang="zh-CN" dirty="0"/>
              <a:t>6.24</a:t>
            </a:r>
            <a:r>
              <a:rPr lang="zh-CN" altLang="zh-CN" dirty="0"/>
              <a:t>所示。</a:t>
            </a:r>
          </a:p>
        </p:txBody>
      </p:sp>
      <p:pic>
        <p:nvPicPr>
          <p:cNvPr id="14338" name="Picture 2" descr="6t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7" y="1548145"/>
            <a:ext cx="3909570" cy="36827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5319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8" y="2692563"/>
            <a:ext cx="3614504"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单文档（</a:t>
            </a:r>
            <a:r>
              <a:rPr lang="en-US" altLang="zh-CN" dirty="0"/>
              <a:t>SDI</a:t>
            </a:r>
            <a:r>
              <a:rPr lang="zh-CN" altLang="zh-CN" dirty="0"/>
              <a:t>）程序开发</a:t>
            </a:r>
            <a:endParaRPr lang="zh-CN" altLang="en-US" dirty="0"/>
          </a:p>
        </p:txBody>
      </p:sp>
      <p:cxnSp>
        <p:nvCxnSpPr>
          <p:cNvPr id="11" name="直接连接符 10"/>
          <p:cNvCxnSpPr/>
          <p:nvPr/>
        </p:nvCxnSpPr>
        <p:spPr>
          <a:xfrm>
            <a:off x="5305465" y="3195254"/>
            <a:ext cx="3902330"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93998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单文档（</a:t>
            </a:r>
            <a:r>
              <a:rPr lang="en-US" altLang="zh-CN" dirty="0"/>
              <a:t>SDI</a:t>
            </a:r>
            <a:r>
              <a:rPr lang="zh-CN" altLang="zh-CN" dirty="0"/>
              <a:t>）程序开发</a:t>
            </a:r>
          </a:p>
        </p:txBody>
      </p:sp>
      <p:sp>
        <p:nvSpPr>
          <p:cNvPr id="3" name="TextBox 2"/>
          <p:cNvSpPr txBox="1"/>
          <p:nvPr/>
        </p:nvSpPr>
        <p:spPr>
          <a:xfrm>
            <a:off x="850605" y="861237"/>
            <a:ext cx="9590567" cy="1661993"/>
          </a:xfrm>
          <a:prstGeom prst="rect">
            <a:avLst/>
          </a:prstGeom>
          <a:noFill/>
        </p:spPr>
        <p:txBody>
          <a:bodyPr wrap="square" rtlCol="0">
            <a:spAutoFit/>
          </a:bodyPr>
          <a:lstStyle/>
          <a:p>
            <a:pPr indent="446088" fontAlgn="ctr"/>
            <a:r>
              <a:rPr lang="zh-CN" altLang="zh-CN" dirty="0"/>
              <a:t>【例</a:t>
            </a:r>
            <a:r>
              <a:rPr lang="en-US" altLang="zh-CN" dirty="0"/>
              <a:t>6.7</a:t>
            </a:r>
            <a:r>
              <a:rPr lang="zh-CN" altLang="zh-CN" dirty="0"/>
              <a:t>】 记事本的设计。提示：可在本节之前的例</a:t>
            </a:r>
            <a:r>
              <a:rPr lang="en-US" altLang="zh-CN" dirty="0"/>
              <a:t>6.3</a:t>
            </a:r>
            <a:r>
              <a:rPr lang="zh-CN" altLang="zh-CN" dirty="0"/>
              <a:t>～例</a:t>
            </a:r>
            <a:r>
              <a:rPr lang="en-US" altLang="zh-CN" dirty="0"/>
              <a:t>6.6</a:t>
            </a:r>
            <a:r>
              <a:rPr lang="zh-CN" altLang="zh-CN" dirty="0"/>
              <a:t>的程序基础上修改完善。</a:t>
            </a:r>
          </a:p>
          <a:p>
            <a:pPr indent="446088" fontAlgn="ctr"/>
            <a:r>
              <a:rPr lang="zh-CN" altLang="zh-CN" dirty="0"/>
              <a:t>界面设计：</a:t>
            </a:r>
          </a:p>
          <a:p>
            <a:pPr indent="446088" fontAlgn="ctr"/>
            <a:r>
              <a:rPr lang="zh-CN" altLang="zh-CN" dirty="0"/>
              <a:t>在例</a:t>
            </a:r>
            <a:r>
              <a:rPr lang="en-US" altLang="zh-CN" dirty="0"/>
              <a:t>6.6</a:t>
            </a:r>
            <a:r>
              <a:rPr lang="zh-CN" altLang="zh-CN" dirty="0"/>
              <a:t>的窗体中再添置</a:t>
            </a:r>
            <a:r>
              <a:rPr lang="en-US" altLang="zh-CN" dirty="0"/>
              <a:t>1</a:t>
            </a:r>
            <a:r>
              <a:rPr lang="zh-CN" altLang="zh-CN" dirty="0"/>
              <a:t>个打开文件对话框控件（</a:t>
            </a:r>
            <a:r>
              <a:rPr lang="en-US" altLang="zh-CN" dirty="0"/>
              <a:t> </a:t>
            </a:r>
            <a:r>
              <a:rPr lang="en-US" altLang="zh-CN" dirty="0" smtClean="0"/>
              <a:t> 		                 </a:t>
            </a:r>
            <a:r>
              <a:rPr lang="zh-CN" altLang="zh-CN" dirty="0" smtClean="0"/>
              <a:t>）</a:t>
            </a:r>
            <a:r>
              <a:rPr lang="zh-CN" altLang="zh-CN" dirty="0"/>
              <a:t>和</a:t>
            </a:r>
            <a:r>
              <a:rPr lang="en-US" altLang="zh-CN" dirty="0"/>
              <a:t>1</a:t>
            </a:r>
            <a:r>
              <a:rPr lang="zh-CN" altLang="zh-CN" dirty="0"/>
              <a:t>个保存文件对话框控件</a:t>
            </a:r>
            <a:r>
              <a:rPr lang="zh-CN" altLang="zh-CN" dirty="0" smtClean="0"/>
              <a:t>（</a:t>
            </a:r>
            <a:r>
              <a:rPr lang="en-US" altLang="zh-CN" dirty="0" smtClean="0"/>
              <a:t>  		                   </a:t>
            </a:r>
            <a:r>
              <a:rPr lang="zh-CN" altLang="zh-CN" dirty="0"/>
              <a:t>），窗体标题修改为“记事本”，设计出如图</a:t>
            </a:r>
            <a:r>
              <a:rPr lang="en-US" altLang="zh-CN" dirty="0"/>
              <a:t>6.25</a:t>
            </a:r>
            <a:r>
              <a:rPr lang="zh-CN" altLang="zh-CN" dirty="0"/>
              <a:t>所示的界面。</a:t>
            </a:r>
          </a:p>
          <a:p>
            <a:pPr indent="446088" fontAlgn="ctr"/>
            <a:r>
              <a:rPr lang="zh-CN" altLang="zh-CN" dirty="0"/>
              <a:t>其中，“文件”、“编辑”、“关于”菜单及各子菜单都不变，见前图</a:t>
            </a:r>
            <a:r>
              <a:rPr lang="en-US" altLang="zh-CN" dirty="0"/>
              <a:t>6.14</a:t>
            </a:r>
            <a:r>
              <a:rPr lang="zh-CN" altLang="zh-CN" dirty="0"/>
              <a:t>。工具栏和状态条也维持原样</a:t>
            </a:r>
            <a:r>
              <a:rPr lang="zh-CN" altLang="zh-CN" dirty="0" smtClean="0"/>
              <a:t>。</a:t>
            </a:r>
            <a:endParaRPr lang="zh-CN" altLang="zh-CN" dirty="0"/>
          </a:p>
        </p:txBody>
      </p:sp>
      <p:pic>
        <p:nvPicPr>
          <p:cNvPr id="1536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876" y="1445873"/>
            <a:ext cx="1861120" cy="21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103" y="1692233"/>
            <a:ext cx="1866250" cy="21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6t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33" y="2374751"/>
            <a:ext cx="4939990" cy="3615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99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44434" y="2692563"/>
            <a:ext cx="243429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窗体可见性控制</a:t>
            </a:r>
            <a:endParaRPr lang="zh-CN" altLang="en-US" dirty="0"/>
          </a:p>
        </p:txBody>
      </p:sp>
      <p:cxnSp>
        <p:nvCxnSpPr>
          <p:cNvPr id="11" name="直接连接符 10"/>
          <p:cNvCxnSpPr/>
          <p:nvPr/>
        </p:nvCxnSpPr>
        <p:spPr>
          <a:xfrm>
            <a:off x="5305465" y="3195254"/>
            <a:ext cx="2573261"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7" name="文本占位符 5"/>
          <p:cNvSpPr txBox="1">
            <a:spLocks/>
          </p:cNvSpPr>
          <p:nvPr/>
        </p:nvSpPr>
        <p:spPr>
          <a:xfrm>
            <a:off x="5504466" y="3340054"/>
            <a:ext cx="218286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．隐藏窗体（</a:t>
            </a:r>
            <a:r>
              <a:rPr lang="en-US" altLang="zh-CN" dirty="0">
                <a:solidFill>
                  <a:schemeClr val="tx1"/>
                </a:solidFill>
              </a:rPr>
              <a:t>Hide</a:t>
            </a:r>
            <a:r>
              <a:rPr lang="zh-CN" altLang="zh-CN" dirty="0">
                <a:solidFill>
                  <a:schemeClr val="tx1"/>
                </a:solidFill>
              </a:rPr>
              <a:t>方法）</a:t>
            </a:r>
          </a:p>
        </p:txBody>
      </p:sp>
      <p:sp>
        <p:nvSpPr>
          <p:cNvPr id="22" name="文本占位符 5"/>
          <p:cNvSpPr txBox="1">
            <a:spLocks/>
          </p:cNvSpPr>
          <p:nvPr/>
        </p:nvSpPr>
        <p:spPr>
          <a:xfrm>
            <a:off x="5504466" y="3763310"/>
            <a:ext cx="218286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．显示窗体（</a:t>
            </a:r>
            <a:r>
              <a:rPr lang="en-US" altLang="zh-CN" dirty="0">
                <a:solidFill>
                  <a:schemeClr val="tx1"/>
                </a:solidFill>
              </a:rPr>
              <a:t>Show</a:t>
            </a:r>
            <a:r>
              <a:rPr lang="zh-CN" altLang="zh-CN" dirty="0">
                <a:solidFill>
                  <a:schemeClr val="tx1"/>
                </a:solidFill>
              </a:rPr>
              <a:t>方法）</a:t>
            </a:r>
          </a:p>
        </p:txBody>
      </p:sp>
      <p:sp>
        <p:nvSpPr>
          <p:cNvPr id="23" name="文本占位符 5"/>
          <p:cNvSpPr txBox="1">
            <a:spLocks/>
          </p:cNvSpPr>
          <p:nvPr/>
        </p:nvSpPr>
        <p:spPr>
          <a:xfrm>
            <a:off x="5504466" y="4178020"/>
            <a:ext cx="2182866" cy="47904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．显示为模态窗体（</a:t>
            </a:r>
            <a:r>
              <a:rPr lang="en-US" altLang="zh-CN" dirty="0" err="1">
                <a:solidFill>
                  <a:schemeClr val="tx1"/>
                </a:solidFill>
              </a:rPr>
              <a:t>ShowDialog</a:t>
            </a:r>
            <a:r>
              <a:rPr lang="zh-CN" altLang="zh-CN" dirty="0">
                <a:solidFill>
                  <a:schemeClr val="tx1"/>
                </a:solidFill>
              </a:rPr>
              <a:t>方法）</a:t>
            </a:r>
          </a:p>
        </p:txBody>
      </p:sp>
      <p:sp>
        <p:nvSpPr>
          <p:cNvPr id="24" name="文本占位符 5"/>
          <p:cNvSpPr txBox="1">
            <a:spLocks/>
          </p:cNvSpPr>
          <p:nvPr/>
        </p:nvSpPr>
        <p:spPr>
          <a:xfrm>
            <a:off x="5504466" y="4816023"/>
            <a:ext cx="218286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．关闭窗体（</a:t>
            </a:r>
            <a:r>
              <a:rPr lang="en-US" altLang="zh-CN" dirty="0">
                <a:solidFill>
                  <a:schemeClr val="tx1"/>
                </a:solidFill>
              </a:rPr>
              <a:t>Close</a:t>
            </a:r>
            <a:r>
              <a:rPr lang="zh-CN" altLang="zh-CN" dirty="0">
                <a:solidFill>
                  <a:schemeClr val="tx1"/>
                </a:solidFill>
              </a:rPr>
              <a:t>方法）</a:t>
            </a:r>
          </a:p>
        </p:txBody>
      </p:sp>
    </p:spTree>
    <p:extLst>
      <p:ext uri="{BB962C8B-B14F-4D97-AF65-F5344CB8AC3E}">
        <p14:creationId xmlns:p14="http://schemas.microsoft.com/office/powerpoint/2010/main" val="340050657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400"/>
                                        <p:tgtEl>
                                          <p:spTgt spid="17"/>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400"/>
                                        <p:tgtEl>
                                          <p:spTgt spid="23"/>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7" grpId="0" animBg="1"/>
      <p:bldP spid="22" grpId="0" animBg="1"/>
      <p:bldP spid="23"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单文档（</a:t>
            </a:r>
            <a:r>
              <a:rPr lang="en-US" altLang="zh-CN" dirty="0"/>
              <a:t>SDI</a:t>
            </a:r>
            <a:r>
              <a:rPr lang="zh-CN" altLang="zh-CN" dirty="0"/>
              <a:t>）程序开发</a:t>
            </a:r>
          </a:p>
        </p:txBody>
      </p:sp>
      <p:sp>
        <p:nvSpPr>
          <p:cNvPr id="3" name="TextBox 2"/>
          <p:cNvSpPr txBox="1"/>
          <p:nvPr/>
        </p:nvSpPr>
        <p:spPr>
          <a:xfrm>
            <a:off x="967563" y="829340"/>
            <a:ext cx="9452344" cy="353943"/>
          </a:xfrm>
          <a:prstGeom prst="rect">
            <a:avLst/>
          </a:prstGeom>
          <a:noFill/>
        </p:spPr>
        <p:txBody>
          <a:bodyPr wrap="square" rtlCol="0">
            <a:spAutoFit/>
          </a:bodyPr>
          <a:lstStyle/>
          <a:p>
            <a:r>
              <a:rPr lang="zh-CN" altLang="zh-CN" dirty="0"/>
              <a:t>在窗体的</a:t>
            </a:r>
            <a:r>
              <a:rPr lang="en-US" altLang="zh-CN" dirty="0"/>
              <a:t>Load</a:t>
            </a:r>
            <a:r>
              <a:rPr lang="zh-CN" altLang="zh-CN" dirty="0"/>
              <a:t>事件中启动计时器并且初始化状态栏，代码如下</a:t>
            </a:r>
            <a:r>
              <a:rPr lang="zh-CN" altLang="zh-CN" dirty="0" smtClean="0"/>
              <a:t>：</a:t>
            </a:r>
            <a:endParaRPr lang="zh-CN" altLang="zh-CN" dirty="0"/>
          </a:p>
        </p:txBody>
      </p:sp>
      <p:sp>
        <p:nvSpPr>
          <p:cNvPr id="4" name="TextBox 3"/>
          <p:cNvSpPr txBox="1"/>
          <p:nvPr/>
        </p:nvSpPr>
        <p:spPr>
          <a:xfrm>
            <a:off x="1095153" y="1183283"/>
            <a:ext cx="9058940" cy="1468100"/>
          </a:xfrm>
          <a:prstGeom prst="roundRect">
            <a:avLst>
              <a:gd name="adj" fmla="val 8572"/>
            </a:avLst>
          </a:prstGeom>
          <a:solidFill>
            <a:schemeClr val="accent5">
              <a:lumMod val="40000"/>
              <a:lumOff val="60000"/>
            </a:schemeClr>
          </a:solidFill>
        </p:spPr>
        <p:txBody>
          <a:bodyPr wrap="square" rtlCol="0">
            <a:spAutoFit/>
          </a:bodyPr>
          <a:lstStyle/>
          <a:p>
            <a:r>
              <a:rPr lang="en-US" altLang="zh-CN" dirty="0"/>
              <a:t>Private Sub Form1_Load(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a:t>
            </a:r>
            <a:r>
              <a:rPr lang="en-US" altLang="zh-CN" dirty="0" err="1"/>
              <a:t>MyBase.Load</a:t>
            </a:r>
            <a:endParaRPr lang="zh-CN" altLang="zh-CN" dirty="0"/>
          </a:p>
          <a:p>
            <a:r>
              <a:rPr lang="en-US" altLang="zh-CN" dirty="0"/>
              <a:t>    Timer1.Start() 					</a:t>
            </a:r>
            <a:r>
              <a:rPr lang="en-US" altLang="zh-CN" dirty="0" smtClean="0"/>
              <a:t>' </a:t>
            </a:r>
            <a:r>
              <a:rPr lang="zh-CN" altLang="zh-CN" dirty="0"/>
              <a:t>计时器开始启动</a:t>
            </a:r>
          </a:p>
          <a:p>
            <a:r>
              <a:rPr lang="en-US" altLang="zh-CN" dirty="0"/>
              <a:t>    </a:t>
            </a:r>
            <a:r>
              <a:rPr lang="en-US" altLang="zh-CN" dirty="0" err="1"/>
              <a:t>Statusbar_txtlength.Text</a:t>
            </a:r>
            <a:r>
              <a:rPr lang="en-US" altLang="zh-CN" dirty="0"/>
              <a:t> = "</a:t>
            </a:r>
            <a:r>
              <a:rPr lang="zh-CN" altLang="zh-CN" dirty="0"/>
              <a:t>字符数：</a:t>
            </a:r>
            <a:r>
              <a:rPr lang="en-US" altLang="zh-CN" dirty="0"/>
              <a:t>" &amp; TextBox1.TextLength</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621888" y="2651383"/>
            <a:ext cx="9798019" cy="615553"/>
          </a:xfrm>
          <a:prstGeom prst="rect">
            <a:avLst/>
          </a:prstGeom>
        </p:spPr>
        <p:txBody>
          <a:bodyPr wrap="square">
            <a:spAutoFit/>
          </a:bodyPr>
          <a:lstStyle/>
          <a:p>
            <a:pPr indent="446088" fontAlgn="ctr"/>
            <a:r>
              <a:rPr lang="zh-CN" altLang="zh-CN" dirty="0"/>
              <a:t>在窗体的</a:t>
            </a:r>
            <a:r>
              <a:rPr lang="en-US" altLang="zh-CN" dirty="0"/>
              <a:t>Resize</a:t>
            </a:r>
            <a:r>
              <a:rPr lang="zh-CN" altLang="zh-CN" dirty="0"/>
              <a:t>事件中编写相应的代码，使窗体改变大小时，自动调整文本框的大小。程序代码如下：</a:t>
            </a:r>
          </a:p>
        </p:txBody>
      </p:sp>
      <p:sp>
        <p:nvSpPr>
          <p:cNvPr id="6" name="TextBox 5"/>
          <p:cNvSpPr txBox="1"/>
          <p:nvPr/>
        </p:nvSpPr>
        <p:spPr>
          <a:xfrm>
            <a:off x="1095153" y="3266936"/>
            <a:ext cx="9058940" cy="1838801"/>
          </a:xfrm>
          <a:prstGeom prst="roundRect">
            <a:avLst>
              <a:gd name="adj" fmla="val 8572"/>
            </a:avLst>
          </a:prstGeom>
          <a:solidFill>
            <a:schemeClr val="accent5">
              <a:lumMod val="40000"/>
              <a:lumOff val="60000"/>
            </a:schemeClr>
          </a:solidFill>
        </p:spPr>
        <p:txBody>
          <a:bodyPr wrap="square" rtlCol="0">
            <a:spAutoFit/>
          </a:bodyPr>
          <a:lstStyle/>
          <a:p>
            <a:r>
              <a:rPr lang="en-US" altLang="zh-CN" dirty="0"/>
              <a:t>Private Sub Form1_Resize(</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MyBase.Resize</a:t>
            </a:r>
            <a:endParaRPr lang="zh-CN" altLang="zh-CN" dirty="0"/>
          </a:p>
          <a:p>
            <a:r>
              <a:rPr lang="en-US" altLang="zh-CN" dirty="0"/>
              <a:t>        TextBox1.Width = </a:t>
            </a:r>
            <a:r>
              <a:rPr lang="en-US" altLang="zh-CN" dirty="0" err="1"/>
              <a:t>Me.Width</a:t>
            </a:r>
            <a:r>
              <a:rPr lang="en-US" altLang="zh-CN" dirty="0"/>
              <a:t> - 10</a:t>
            </a:r>
            <a:endParaRPr lang="zh-CN" altLang="zh-CN" dirty="0"/>
          </a:p>
          <a:p>
            <a:r>
              <a:rPr lang="en-US" altLang="zh-CN" dirty="0"/>
              <a:t>        ' </a:t>
            </a:r>
            <a:r>
              <a:rPr lang="zh-CN" altLang="zh-CN" dirty="0"/>
              <a:t>文本框的高度应设置为窗体的高度减去标题栏、状态栏、菜单栏和工具栏的高度</a:t>
            </a:r>
          </a:p>
          <a:p>
            <a:r>
              <a:rPr lang="en-US" altLang="zh-CN" dirty="0"/>
              <a:t>        TextBox1.Height = </a:t>
            </a:r>
            <a:r>
              <a:rPr lang="en-US" altLang="zh-CN" dirty="0" err="1"/>
              <a:t>Me.Height</a:t>
            </a:r>
            <a:r>
              <a:rPr lang="en-US" altLang="zh-CN" dirty="0"/>
              <a:t> - ToolStrip1.Height - StatusStrip1.Height - 60</a:t>
            </a:r>
            <a:endParaRPr lang="zh-CN" altLang="zh-CN" dirty="0"/>
          </a:p>
          <a:p>
            <a:r>
              <a:rPr lang="en-US" altLang="zh-CN" dirty="0"/>
              <a:t>    End </a:t>
            </a:r>
            <a:r>
              <a:rPr lang="en-US" altLang="zh-CN" dirty="0" smtClean="0"/>
              <a:t>Sub</a:t>
            </a:r>
            <a:endParaRPr lang="zh-CN" altLang="zh-CN" dirty="0"/>
          </a:p>
        </p:txBody>
      </p:sp>
    </p:spTree>
    <p:extLst>
      <p:ext uri="{BB962C8B-B14F-4D97-AF65-F5344CB8AC3E}">
        <p14:creationId xmlns:p14="http://schemas.microsoft.com/office/powerpoint/2010/main" val="365186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单文档（</a:t>
            </a:r>
            <a:r>
              <a:rPr lang="en-US" altLang="zh-CN" dirty="0"/>
              <a:t>SDI</a:t>
            </a:r>
            <a:r>
              <a:rPr lang="zh-CN" altLang="zh-CN" dirty="0"/>
              <a:t>）程序开发</a:t>
            </a:r>
          </a:p>
        </p:txBody>
      </p:sp>
      <p:sp>
        <p:nvSpPr>
          <p:cNvPr id="3" name="TextBox 2"/>
          <p:cNvSpPr txBox="1"/>
          <p:nvPr/>
        </p:nvSpPr>
        <p:spPr>
          <a:xfrm>
            <a:off x="978195" y="946298"/>
            <a:ext cx="9590568" cy="353943"/>
          </a:xfrm>
          <a:prstGeom prst="rect">
            <a:avLst/>
          </a:prstGeom>
          <a:noFill/>
        </p:spPr>
        <p:txBody>
          <a:bodyPr wrap="square" rtlCol="0">
            <a:spAutoFit/>
          </a:bodyPr>
          <a:lstStyle/>
          <a:p>
            <a:r>
              <a:rPr lang="zh-CN" altLang="zh-CN" dirty="0"/>
              <a:t>在“新建”菜单项中编写相应的代码，使文本框的内容被清空，等待重新输入文本。程序代码如下</a:t>
            </a:r>
            <a:r>
              <a:rPr lang="zh-CN" altLang="zh-CN" dirty="0" smtClean="0"/>
              <a:t>：</a:t>
            </a:r>
            <a:endParaRPr lang="zh-CN" altLang="zh-CN" dirty="0"/>
          </a:p>
        </p:txBody>
      </p:sp>
      <p:sp>
        <p:nvSpPr>
          <p:cNvPr id="4" name="TextBox 3"/>
          <p:cNvSpPr txBox="1"/>
          <p:nvPr/>
        </p:nvSpPr>
        <p:spPr>
          <a:xfrm>
            <a:off x="1552353" y="1300241"/>
            <a:ext cx="8484782" cy="1468100"/>
          </a:xfrm>
          <a:prstGeom prst="roundRect">
            <a:avLst>
              <a:gd name="adj" fmla="val 9118"/>
            </a:avLst>
          </a:prstGeom>
          <a:solidFill>
            <a:schemeClr val="accent5">
              <a:lumMod val="40000"/>
              <a:lumOff val="60000"/>
            </a:schemeClr>
          </a:solidFill>
        </p:spPr>
        <p:txBody>
          <a:bodyPr wrap="square" rtlCol="0">
            <a:spAutoFit/>
          </a:bodyPr>
          <a:lstStyle/>
          <a:p>
            <a:r>
              <a:rPr lang="en-US" altLang="zh-CN" dirty="0"/>
              <a:t>Private Sub </a:t>
            </a:r>
            <a:r>
              <a:rPr lang="en-US" altLang="zh-CN" dirty="0" err="1"/>
              <a:t>Mnu_File_New_Click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Mnu_File_New.Click</a:t>
            </a:r>
            <a:endParaRPr lang="zh-CN" altLang="zh-CN" dirty="0"/>
          </a:p>
          <a:p>
            <a:r>
              <a:rPr lang="en-US" altLang="zh-CN" dirty="0"/>
              <a:t>        TextBox1.Text = ""</a:t>
            </a:r>
            <a:endParaRPr lang="zh-CN" altLang="zh-CN" dirty="0"/>
          </a:p>
          <a:p>
            <a:r>
              <a:rPr lang="en-US" altLang="zh-CN" dirty="0"/>
              <a:t>    End </a:t>
            </a:r>
            <a:r>
              <a:rPr lang="en-US" altLang="zh-CN" dirty="0" smtClean="0"/>
              <a:t>Sub</a:t>
            </a:r>
          </a:p>
        </p:txBody>
      </p:sp>
      <p:sp>
        <p:nvSpPr>
          <p:cNvPr id="5" name="矩形 4"/>
          <p:cNvSpPr/>
          <p:nvPr/>
        </p:nvSpPr>
        <p:spPr>
          <a:xfrm>
            <a:off x="621888" y="2768341"/>
            <a:ext cx="9946875" cy="615553"/>
          </a:xfrm>
          <a:prstGeom prst="rect">
            <a:avLst/>
          </a:prstGeom>
        </p:spPr>
        <p:txBody>
          <a:bodyPr wrap="square">
            <a:spAutoFit/>
          </a:bodyPr>
          <a:lstStyle/>
          <a:p>
            <a:pPr indent="446088" fontAlgn="ctr"/>
            <a:r>
              <a:rPr lang="zh-CN" altLang="zh-CN" dirty="0"/>
              <a:t>在“打开”菜单项中编写相应的代码。利用</a:t>
            </a:r>
            <a:r>
              <a:rPr lang="en-US" altLang="zh-CN" dirty="0" err="1"/>
              <a:t>OpenFileDialog</a:t>
            </a:r>
            <a:r>
              <a:rPr lang="zh-CN" altLang="zh-CN" dirty="0"/>
              <a:t>的</a:t>
            </a:r>
            <a:r>
              <a:rPr lang="en-US" altLang="zh-CN" dirty="0" err="1"/>
              <a:t>ShowDialog</a:t>
            </a:r>
            <a:r>
              <a:rPr lang="zh-CN" altLang="zh-CN" dirty="0"/>
              <a:t>方法，选择需要读取的文本文件，将文件内容读出并显示在文本框中。程序代码如下：</a:t>
            </a:r>
          </a:p>
        </p:txBody>
      </p:sp>
      <p:sp>
        <p:nvSpPr>
          <p:cNvPr id="6" name="TextBox 5"/>
          <p:cNvSpPr txBox="1"/>
          <p:nvPr/>
        </p:nvSpPr>
        <p:spPr>
          <a:xfrm>
            <a:off x="1552353" y="3361417"/>
            <a:ext cx="8484782" cy="3135392"/>
          </a:xfrm>
          <a:prstGeom prst="roundRect">
            <a:avLst>
              <a:gd name="adj" fmla="val 5313"/>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Mnu_File_Open_Click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Mnu_File_Open.Click</a:t>
            </a:r>
            <a:endParaRPr lang="zh-CN" altLang="zh-CN" sz="1600" dirty="0"/>
          </a:p>
          <a:p>
            <a:r>
              <a:rPr lang="en-US" altLang="zh-CN" sz="1600" dirty="0"/>
              <a:t>    Dim filename As String</a:t>
            </a:r>
            <a:endParaRPr lang="zh-CN" altLang="zh-CN" sz="1600" dirty="0"/>
          </a:p>
          <a:p>
            <a:r>
              <a:rPr lang="en-US" altLang="zh-CN" sz="1600" dirty="0"/>
              <a:t>    Dim f As </a:t>
            </a:r>
            <a:r>
              <a:rPr lang="en-US" altLang="zh-CN" sz="1600" dirty="0" err="1"/>
              <a:t>System.IO.FileStream</a:t>
            </a:r>
            <a:endParaRPr lang="zh-CN" altLang="zh-CN" sz="1600" dirty="0"/>
          </a:p>
          <a:p>
            <a:r>
              <a:rPr lang="en-US" altLang="zh-CN" sz="1600" dirty="0"/>
              <a:t>    Dim r As </a:t>
            </a:r>
            <a:r>
              <a:rPr lang="en-US" altLang="zh-CN" sz="1600" dirty="0" err="1"/>
              <a:t>System.IO.StreamReader</a:t>
            </a:r>
            <a:endParaRPr lang="zh-CN" altLang="zh-CN" sz="1600" dirty="0"/>
          </a:p>
          <a:p>
            <a:r>
              <a:rPr lang="en-US" altLang="zh-CN" sz="1600" dirty="0"/>
              <a:t>    OpenFileDialog1.ShowDialog() 			' </a:t>
            </a:r>
            <a:r>
              <a:rPr lang="zh-CN" altLang="zh-CN" sz="1600" dirty="0"/>
              <a:t>调用对话框</a:t>
            </a:r>
          </a:p>
          <a:p>
            <a:r>
              <a:rPr lang="en-US" altLang="zh-CN" sz="1600" dirty="0"/>
              <a:t>    filename = OpenFileDialog1.FileName 		' </a:t>
            </a:r>
            <a:r>
              <a:rPr lang="zh-CN" altLang="zh-CN" sz="1600" dirty="0"/>
              <a:t>获取选中的文件名</a:t>
            </a:r>
          </a:p>
          <a:p>
            <a:r>
              <a:rPr lang="en-US" altLang="zh-CN" sz="1600" dirty="0"/>
              <a:t>    f = New </a:t>
            </a:r>
            <a:r>
              <a:rPr lang="en-US" altLang="zh-CN" sz="1600" dirty="0" err="1"/>
              <a:t>System.IO.FileStream</a:t>
            </a:r>
            <a:r>
              <a:rPr lang="en-US" altLang="zh-CN" sz="1600" dirty="0"/>
              <a:t>(filename, </a:t>
            </a:r>
            <a:r>
              <a:rPr lang="en-US" altLang="zh-CN" sz="1600" dirty="0" err="1"/>
              <a:t>IO.FileMode.Open</a:t>
            </a:r>
            <a:r>
              <a:rPr lang="en-US" altLang="zh-CN" sz="1600" dirty="0"/>
              <a:t>, </a:t>
            </a:r>
            <a:r>
              <a:rPr lang="en-US" altLang="zh-CN" sz="1600" dirty="0" err="1"/>
              <a:t>IO.FileAccess.Read</a:t>
            </a:r>
            <a:r>
              <a:rPr lang="en-US" altLang="zh-CN" sz="1600" dirty="0"/>
              <a:t>)</a:t>
            </a:r>
            <a:endParaRPr lang="zh-CN" altLang="zh-CN" sz="1600" dirty="0"/>
          </a:p>
          <a:p>
            <a:r>
              <a:rPr lang="en-US" altLang="zh-CN" sz="1600" dirty="0"/>
              <a:t>    r = New </a:t>
            </a:r>
            <a:r>
              <a:rPr lang="en-US" altLang="zh-CN" sz="1600" dirty="0" err="1"/>
              <a:t>System.IO.StreamReader</a:t>
            </a:r>
            <a:r>
              <a:rPr lang="en-US" altLang="zh-CN" sz="1600" dirty="0"/>
              <a:t>(f)</a:t>
            </a:r>
            <a:endParaRPr lang="zh-CN" altLang="zh-CN" sz="1600" dirty="0"/>
          </a:p>
          <a:p>
            <a:r>
              <a:rPr lang="en-US" altLang="zh-CN" sz="1600" dirty="0"/>
              <a:t>    TextBox1.Text = </a:t>
            </a:r>
            <a:r>
              <a:rPr lang="en-US" altLang="zh-CN" sz="1600" dirty="0" err="1"/>
              <a:t>r.ReadToEnd</a:t>
            </a:r>
            <a:r>
              <a:rPr lang="en-US" altLang="zh-CN" sz="1600" dirty="0"/>
              <a:t>() 			</a:t>
            </a:r>
            <a:r>
              <a:rPr lang="en-US" altLang="zh-CN" sz="1600" dirty="0" smtClean="0"/>
              <a:t>' </a:t>
            </a:r>
            <a:r>
              <a:rPr lang="zh-CN" altLang="zh-CN" sz="1600" dirty="0"/>
              <a:t>读文件</a:t>
            </a:r>
          </a:p>
          <a:p>
            <a:r>
              <a:rPr lang="en-US" altLang="zh-CN" sz="1600" dirty="0"/>
              <a:t>    </a:t>
            </a:r>
            <a:r>
              <a:rPr lang="en-US" altLang="zh-CN" sz="1600" dirty="0" err="1"/>
              <a:t>r.Close</a:t>
            </a:r>
            <a:r>
              <a:rPr lang="en-US" altLang="zh-CN" sz="1600" dirty="0"/>
              <a:t>()</a:t>
            </a:r>
            <a:endParaRPr lang="zh-CN" altLang="zh-CN" sz="1600" dirty="0"/>
          </a:p>
          <a:p>
            <a:r>
              <a:rPr lang="en-US" altLang="zh-CN" sz="1600" dirty="0"/>
              <a:t>End </a:t>
            </a:r>
            <a:r>
              <a:rPr lang="en-US" altLang="zh-CN" sz="1600" dirty="0" smtClean="0"/>
              <a:t>Sub</a:t>
            </a:r>
          </a:p>
        </p:txBody>
      </p:sp>
    </p:spTree>
    <p:extLst>
      <p:ext uri="{BB962C8B-B14F-4D97-AF65-F5344CB8AC3E}">
        <p14:creationId xmlns:p14="http://schemas.microsoft.com/office/powerpoint/2010/main" val="107890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482279"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单文档（</a:t>
            </a:r>
            <a:r>
              <a:rPr lang="en-US" altLang="zh-CN" dirty="0"/>
              <a:t>SDI</a:t>
            </a:r>
            <a:r>
              <a:rPr lang="zh-CN" altLang="zh-CN" dirty="0"/>
              <a:t>）程序开发</a:t>
            </a:r>
          </a:p>
        </p:txBody>
      </p:sp>
      <p:sp>
        <p:nvSpPr>
          <p:cNvPr id="3" name="TextBox 2"/>
          <p:cNvSpPr txBox="1"/>
          <p:nvPr/>
        </p:nvSpPr>
        <p:spPr>
          <a:xfrm>
            <a:off x="882502" y="882502"/>
            <a:ext cx="9633098" cy="615553"/>
          </a:xfrm>
          <a:prstGeom prst="rect">
            <a:avLst/>
          </a:prstGeom>
          <a:noFill/>
        </p:spPr>
        <p:txBody>
          <a:bodyPr wrap="square" rtlCol="0">
            <a:spAutoFit/>
          </a:bodyPr>
          <a:lstStyle/>
          <a:p>
            <a:pPr indent="446088"/>
            <a:r>
              <a:rPr lang="zh-CN" altLang="zh-CN" dirty="0"/>
              <a:t>在“保存”菜单项中编写相应的代码。利用</a:t>
            </a:r>
            <a:r>
              <a:rPr lang="en-US" altLang="zh-CN" dirty="0" err="1"/>
              <a:t>SaveFileDialog</a:t>
            </a:r>
            <a:r>
              <a:rPr lang="zh-CN" altLang="zh-CN" dirty="0"/>
              <a:t>的</a:t>
            </a:r>
            <a:r>
              <a:rPr lang="en-US" altLang="zh-CN" dirty="0" err="1"/>
              <a:t>ShowDialog</a:t>
            </a:r>
            <a:r>
              <a:rPr lang="zh-CN" altLang="zh-CN" dirty="0"/>
              <a:t>方法，设置保存的文件名，并将文本框中的内容保存到该文件中。程序代码如下</a:t>
            </a:r>
            <a:r>
              <a:rPr lang="zh-CN" altLang="zh-CN" dirty="0" smtClean="0"/>
              <a:t>：</a:t>
            </a:r>
            <a:endParaRPr lang="zh-CN" altLang="zh-CN" dirty="0"/>
          </a:p>
        </p:txBody>
      </p:sp>
      <p:sp>
        <p:nvSpPr>
          <p:cNvPr id="4" name="TextBox 3"/>
          <p:cNvSpPr txBox="1"/>
          <p:nvPr/>
        </p:nvSpPr>
        <p:spPr>
          <a:xfrm>
            <a:off x="1520456" y="1498055"/>
            <a:ext cx="8506046" cy="2909114"/>
          </a:xfrm>
          <a:prstGeom prst="roundRect">
            <a:avLst>
              <a:gd name="adj" fmla="val 7403"/>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Mnu_File_Save_Click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Mnu_File_Save.Click</a:t>
            </a:r>
            <a:endParaRPr lang="zh-CN" altLang="zh-CN" sz="1600" dirty="0"/>
          </a:p>
          <a:p>
            <a:r>
              <a:rPr lang="en-US" altLang="zh-CN" sz="1600" dirty="0"/>
              <a:t>    Dim filename As String</a:t>
            </a:r>
            <a:endParaRPr lang="zh-CN" altLang="zh-CN" sz="1600" dirty="0"/>
          </a:p>
          <a:p>
            <a:r>
              <a:rPr lang="en-US" altLang="zh-CN" sz="1600" dirty="0"/>
              <a:t>    Dim f As </a:t>
            </a:r>
            <a:r>
              <a:rPr lang="en-US" altLang="zh-CN" sz="1600" dirty="0" err="1"/>
              <a:t>System.IO.File</a:t>
            </a:r>
            <a:endParaRPr lang="zh-CN" altLang="zh-CN" sz="1600" dirty="0"/>
          </a:p>
          <a:p>
            <a:r>
              <a:rPr lang="en-US" altLang="zh-CN" sz="1600" dirty="0"/>
              <a:t>    Dim w As </a:t>
            </a:r>
            <a:r>
              <a:rPr lang="en-US" altLang="zh-CN" sz="1600" dirty="0" err="1"/>
              <a:t>System.IO.StreamWriter</a:t>
            </a:r>
            <a:endParaRPr lang="zh-CN" altLang="zh-CN" sz="1600" dirty="0"/>
          </a:p>
          <a:p>
            <a:r>
              <a:rPr lang="en-US" altLang="zh-CN" sz="1600" dirty="0"/>
              <a:t>    SaveFileDialog1.ShowDialog() 				' </a:t>
            </a:r>
            <a:r>
              <a:rPr lang="zh-CN" altLang="zh-CN" sz="1600" dirty="0"/>
              <a:t>调用对话框</a:t>
            </a:r>
          </a:p>
          <a:p>
            <a:r>
              <a:rPr lang="en-US" altLang="zh-CN" sz="1600" dirty="0"/>
              <a:t>    filename = SaveFileDialog1.FileName 			' </a:t>
            </a:r>
            <a:r>
              <a:rPr lang="zh-CN" altLang="zh-CN" sz="1600" dirty="0"/>
              <a:t>获取选中的文件名</a:t>
            </a:r>
          </a:p>
          <a:p>
            <a:r>
              <a:rPr lang="en-US" altLang="zh-CN" sz="1600" dirty="0"/>
              <a:t>    w = </a:t>
            </a:r>
            <a:r>
              <a:rPr lang="en-US" altLang="zh-CN" sz="1600" dirty="0" err="1"/>
              <a:t>f.CreateText</a:t>
            </a:r>
            <a:r>
              <a:rPr lang="en-US" altLang="zh-CN" sz="1600" dirty="0"/>
              <a:t>(filename)</a:t>
            </a:r>
            <a:endParaRPr lang="zh-CN" altLang="zh-CN" sz="1600" dirty="0"/>
          </a:p>
          <a:p>
            <a:r>
              <a:rPr lang="en-US" altLang="zh-CN" sz="1600" dirty="0"/>
              <a:t>    </a:t>
            </a:r>
            <a:r>
              <a:rPr lang="en-US" altLang="zh-CN" sz="1600" dirty="0" err="1"/>
              <a:t>w.Write</a:t>
            </a:r>
            <a:r>
              <a:rPr lang="en-US" altLang="zh-CN" sz="1600" dirty="0"/>
              <a:t>(TextBox1.Text) 				</a:t>
            </a:r>
            <a:r>
              <a:rPr lang="en-US" altLang="zh-CN" sz="1600" dirty="0" smtClean="0"/>
              <a:t>' </a:t>
            </a:r>
            <a:r>
              <a:rPr lang="zh-CN" altLang="zh-CN" sz="1600" dirty="0"/>
              <a:t>写文件</a:t>
            </a:r>
          </a:p>
          <a:p>
            <a:r>
              <a:rPr lang="en-US" altLang="zh-CN" sz="1600" dirty="0"/>
              <a:t>    </a:t>
            </a:r>
            <a:r>
              <a:rPr lang="en-US" altLang="zh-CN" sz="1600" dirty="0" err="1"/>
              <a:t>w.Close</a:t>
            </a:r>
            <a:r>
              <a:rPr lang="en-US" altLang="zh-CN" sz="1600" dirty="0"/>
              <a:t>()</a:t>
            </a:r>
            <a:endParaRPr lang="zh-CN" altLang="zh-CN" sz="1600" dirty="0"/>
          </a:p>
          <a:p>
            <a:r>
              <a:rPr lang="en-US" altLang="zh-CN" sz="1600" dirty="0"/>
              <a:t>End </a:t>
            </a:r>
            <a:r>
              <a:rPr lang="en-US" altLang="zh-CN" sz="1600" dirty="0" smtClean="0"/>
              <a:t>Sub</a:t>
            </a:r>
          </a:p>
        </p:txBody>
      </p:sp>
      <p:sp>
        <p:nvSpPr>
          <p:cNvPr id="5" name="矩形 4"/>
          <p:cNvSpPr/>
          <p:nvPr/>
        </p:nvSpPr>
        <p:spPr>
          <a:xfrm>
            <a:off x="1385961" y="4407169"/>
            <a:ext cx="8948886" cy="353943"/>
          </a:xfrm>
          <a:prstGeom prst="rect">
            <a:avLst/>
          </a:prstGeom>
        </p:spPr>
        <p:txBody>
          <a:bodyPr wrap="square">
            <a:spAutoFit/>
          </a:bodyPr>
          <a:lstStyle/>
          <a:p>
            <a:pPr fontAlgn="ctr"/>
            <a:r>
              <a:rPr lang="zh-CN" altLang="zh-CN" dirty="0"/>
              <a:t>在“退出”菜单项中编写相应的代码，退出程序的运行。程序代码如下：</a:t>
            </a:r>
          </a:p>
        </p:txBody>
      </p:sp>
      <p:sp>
        <p:nvSpPr>
          <p:cNvPr id="6" name="TextBox 5"/>
          <p:cNvSpPr txBox="1"/>
          <p:nvPr/>
        </p:nvSpPr>
        <p:spPr>
          <a:xfrm>
            <a:off x="1594884" y="4761112"/>
            <a:ext cx="8431618" cy="1191816"/>
          </a:xfrm>
          <a:prstGeom prst="roundRect">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Mnu_File_Exit_Click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 </a:t>
            </a:r>
            <a:r>
              <a:rPr lang="en-US" altLang="zh-CN" sz="1600" dirty="0"/>
              <a:t>Handles </a:t>
            </a:r>
            <a:r>
              <a:rPr lang="en-US" altLang="zh-CN" sz="1600" dirty="0" err="1"/>
              <a:t>Mnu_File_Exit.Click</a:t>
            </a:r>
            <a:endParaRPr lang="zh-CN" altLang="zh-CN" sz="1600" dirty="0"/>
          </a:p>
          <a:p>
            <a:r>
              <a:rPr lang="en-US" altLang="zh-CN" sz="1600" dirty="0"/>
              <a:t>    End 						</a:t>
            </a:r>
            <a:r>
              <a:rPr lang="en-US" altLang="zh-CN" sz="1600" dirty="0" smtClean="0"/>
              <a:t>' </a:t>
            </a:r>
            <a:r>
              <a:rPr lang="zh-CN" altLang="zh-CN" sz="1600" dirty="0"/>
              <a:t>结束程序的运行</a:t>
            </a:r>
          </a:p>
          <a:p>
            <a:r>
              <a:rPr lang="en-US" altLang="zh-CN" sz="1600" dirty="0"/>
              <a:t>End </a:t>
            </a:r>
            <a:r>
              <a:rPr lang="en-US" altLang="zh-CN" sz="1600" dirty="0" smtClean="0"/>
              <a:t>Sub</a:t>
            </a:r>
            <a:endParaRPr lang="zh-CN" altLang="zh-CN" sz="1600" dirty="0"/>
          </a:p>
        </p:txBody>
      </p:sp>
    </p:spTree>
    <p:extLst>
      <p:ext uri="{BB962C8B-B14F-4D97-AF65-F5344CB8AC3E}">
        <p14:creationId xmlns:p14="http://schemas.microsoft.com/office/powerpoint/2010/main" val="6127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5582093" y="3307098"/>
            <a:ext cx="5635256"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多文档（</a:t>
            </a:r>
            <a:r>
              <a:rPr lang="en-US" altLang="zh-CN" sz="3600" b="1" dirty="0">
                <a:solidFill>
                  <a:schemeClr val="bg1"/>
                </a:solidFill>
              </a:rPr>
              <a:t>MDI</a:t>
            </a:r>
            <a:r>
              <a:rPr lang="zh-CN" altLang="zh-CN" sz="3600" b="1" dirty="0">
                <a:solidFill>
                  <a:schemeClr val="bg1"/>
                </a:solidFill>
              </a:rPr>
              <a:t>）程序开发</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2900947" y="1086018"/>
            <a:ext cx="6339950"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6</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GUI</a:t>
            </a:r>
            <a:r>
              <a:rPr lang="zh-CN" altLang="zh-CN" sz="4200" dirty="0">
                <a:solidFill>
                  <a:srgbClr val="C00000"/>
                </a:solidFill>
                <a:latin typeface="方正大黑简体" pitchFamily="2" charset="-122"/>
                <a:ea typeface="方正大黑简体" pitchFamily="2" charset="-122"/>
              </a:rPr>
              <a:t>应用程序开发</a:t>
            </a:r>
          </a:p>
        </p:txBody>
      </p:sp>
    </p:spTree>
    <p:extLst>
      <p:ext uri="{BB962C8B-B14F-4D97-AF65-F5344CB8AC3E}">
        <p14:creationId xmlns:p14="http://schemas.microsoft.com/office/powerpoint/2010/main" val="2182732651"/>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9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62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7" y="2692563"/>
            <a:ext cx="3848421"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endParaRPr lang="zh-CN" altLang="en-US" dirty="0"/>
          </a:p>
        </p:txBody>
      </p:sp>
      <p:cxnSp>
        <p:nvCxnSpPr>
          <p:cNvPr id="11" name="直接连接符 10"/>
          <p:cNvCxnSpPr/>
          <p:nvPr/>
        </p:nvCxnSpPr>
        <p:spPr>
          <a:xfrm>
            <a:off x="5305465" y="3195254"/>
            <a:ext cx="4040553"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772337" y="3317809"/>
            <a:ext cx="31377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．指定</a:t>
            </a:r>
            <a:r>
              <a:rPr lang="en-US" altLang="zh-CN" dirty="0">
                <a:solidFill>
                  <a:schemeClr val="tx1"/>
                </a:solidFill>
              </a:rPr>
              <a:t>MDI</a:t>
            </a:r>
            <a:r>
              <a:rPr lang="zh-CN" altLang="zh-CN" dirty="0">
                <a:solidFill>
                  <a:schemeClr val="tx1"/>
                </a:solidFill>
              </a:rPr>
              <a:t>父窗体（</a:t>
            </a:r>
            <a:r>
              <a:rPr lang="en-US" altLang="zh-CN" dirty="0" err="1">
                <a:solidFill>
                  <a:schemeClr val="tx1"/>
                </a:solidFill>
              </a:rPr>
              <a:t>IsMdiContainer</a:t>
            </a:r>
            <a:r>
              <a:rPr lang="zh-CN" altLang="zh-CN" dirty="0">
                <a:solidFill>
                  <a:schemeClr val="tx1"/>
                </a:solidFill>
              </a:rPr>
              <a:t>）</a:t>
            </a:r>
          </a:p>
        </p:txBody>
      </p:sp>
      <p:sp>
        <p:nvSpPr>
          <p:cNvPr id="16" name="文本占位符 5"/>
          <p:cNvSpPr txBox="1">
            <a:spLocks/>
          </p:cNvSpPr>
          <p:nvPr/>
        </p:nvSpPr>
        <p:spPr>
          <a:xfrm>
            <a:off x="5772337" y="3741065"/>
            <a:ext cx="31377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．指定</a:t>
            </a:r>
            <a:r>
              <a:rPr lang="en-US" altLang="zh-CN" dirty="0">
                <a:solidFill>
                  <a:schemeClr val="tx1"/>
                </a:solidFill>
              </a:rPr>
              <a:t>MDI</a:t>
            </a:r>
            <a:r>
              <a:rPr lang="zh-CN" altLang="zh-CN" dirty="0">
                <a:solidFill>
                  <a:schemeClr val="tx1"/>
                </a:solidFill>
              </a:rPr>
              <a:t>子窗体（</a:t>
            </a:r>
            <a:r>
              <a:rPr lang="en-US" altLang="zh-CN" dirty="0" err="1">
                <a:solidFill>
                  <a:schemeClr val="tx1"/>
                </a:solidFill>
              </a:rPr>
              <a:t>MdiParent</a:t>
            </a:r>
            <a:r>
              <a:rPr lang="zh-CN" altLang="zh-CN" dirty="0">
                <a:solidFill>
                  <a:schemeClr val="tx1"/>
                </a:solidFill>
              </a:rPr>
              <a:t>）</a:t>
            </a:r>
          </a:p>
        </p:txBody>
      </p:sp>
      <p:sp>
        <p:nvSpPr>
          <p:cNvPr id="17" name="文本占位符 5"/>
          <p:cNvSpPr txBox="1">
            <a:spLocks/>
          </p:cNvSpPr>
          <p:nvPr/>
        </p:nvSpPr>
        <p:spPr>
          <a:xfrm>
            <a:off x="5772337" y="4164853"/>
            <a:ext cx="31377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．判断</a:t>
            </a:r>
            <a:r>
              <a:rPr lang="en-US" altLang="zh-CN" dirty="0">
                <a:solidFill>
                  <a:schemeClr val="tx1"/>
                </a:solidFill>
              </a:rPr>
              <a:t>MDI</a:t>
            </a:r>
            <a:r>
              <a:rPr lang="zh-CN" altLang="zh-CN" dirty="0">
                <a:solidFill>
                  <a:schemeClr val="tx1"/>
                </a:solidFill>
              </a:rPr>
              <a:t>子窗体（</a:t>
            </a:r>
            <a:r>
              <a:rPr lang="en-US" altLang="zh-CN" dirty="0" err="1">
                <a:solidFill>
                  <a:schemeClr val="tx1"/>
                </a:solidFill>
              </a:rPr>
              <a:t>IsMdiChild</a:t>
            </a:r>
            <a:r>
              <a:rPr lang="zh-CN" altLang="zh-CN" dirty="0">
                <a:solidFill>
                  <a:schemeClr val="tx1"/>
                </a:solidFill>
              </a:rPr>
              <a:t>）</a:t>
            </a:r>
          </a:p>
        </p:txBody>
      </p:sp>
      <p:sp>
        <p:nvSpPr>
          <p:cNvPr id="22" name="文本占位符 5"/>
          <p:cNvSpPr txBox="1">
            <a:spLocks/>
          </p:cNvSpPr>
          <p:nvPr/>
        </p:nvSpPr>
        <p:spPr>
          <a:xfrm>
            <a:off x="5772337" y="4588109"/>
            <a:ext cx="31377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．获取</a:t>
            </a:r>
            <a:r>
              <a:rPr lang="en-US" altLang="zh-CN" dirty="0">
                <a:solidFill>
                  <a:schemeClr val="tx1"/>
                </a:solidFill>
              </a:rPr>
              <a:t>MDI</a:t>
            </a:r>
            <a:r>
              <a:rPr lang="zh-CN" altLang="zh-CN" dirty="0">
                <a:solidFill>
                  <a:schemeClr val="tx1"/>
                </a:solidFill>
              </a:rPr>
              <a:t>子窗体（</a:t>
            </a:r>
            <a:r>
              <a:rPr lang="en-US" altLang="zh-CN" dirty="0" err="1">
                <a:solidFill>
                  <a:schemeClr val="tx1"/>
                </a:solidFill>
              </a:rPr>
              <a:t>ActiveMdiChild</a:t>
            </a:r>
            <a:r>
              <a:rPr lang="zh-CN" altLang="zh-CN" dirty="0">
                <a:solidFill>
                  <a:schemeClr val="tx1"/>
                </a:solidFill>
              </a:rPr>
              <a:t>）</a:t>
            </a:r>
          </a:p>
        </p:txBody>
      </p:sp>
      <p:sp>
        <p:nvSpPr>
          <p:cNvPr id="23" name="文本占位符 5"/>
          <p:cNvSpPr txBox="1">
            <a:spLocks/>
          </p:cNvSpPr>
          <p:nvPr/>
        </p:nvSpPr>
        <p:spPr>
          <a:xfrm>
            <a:off x="5772336" y="5002819"/>
            <a:ext cx="31377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．排列</a:t>
            </a:r>
            <a:r>
              <a:rPr lang="en-US" altLang="zh-CN" dirty="0">
                <a:solidFill>
                  <a:schemeClr val="tx1"/>
                </a:solidFill>
              </a:rPr>
              <a:t>MDI</a:t>
            </a:r>
            <a:r>
              <a:rPr lang="zh-CN" altLang="zh-CN" dirty="0">
                <a:solidFill>
                  <a:schemeClr val="tx1"/>
                </a:solidFill>
              </a:rPr>
              <a:t>子窗体（</a:t>
            </a:r>
            <a:r>
              <a:rPr lang="en-US" altLang="zh-CN" dirty="0" err="1">
                <a:solidFill>
                  <a:schemeClr val="tx1"/>
                </a:solidFill>
              </a:rPr>
              <a:t>LayoutMdi</a:t>
            </a:r>
            <a:r>
              <a:rPr lang="zh-CN" altLang="zh-CN" dirty="0">
                <a:solidFill>
                  <a:schemeClr val="tx1"/>
                </a:solidFill>
              </a:rPr>
              <a:t>）</a:t>
            </a:r>
          </a:p>
        </p:txBody>
      </p:sp>
    </p:spTree>
    <p:extLst>
      <p:ext uri="{BB962C8B-B14F-4D97-AF65-F5344CB8AC3E}">
        <p14:creationId xmlns:p14="http://schemas.microsoft.com/office/powerpoint/2010/main" val="281713333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400"/>
                                        <p:tgtEl>
                                          <p:spTgt spid="16"/>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400"/>
                                        <p:tgtEl>
                                          <p:spTgt spid="17"/>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400"/>
                                        <p:tgtEl>
                                          <p:spTgt spid="22"/>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6" grpId="0" animBg="1"/>
      <p:bldP spid="17" grpId="0" animBg="1"/>
      <p:bldP spid="22" grpId="0" animBg="1"/>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882502" y="850605"/>
            <a:ext cx="9526772" cy="1661993"/>
          </a:xfrm>
          <a:prstGeom prst="rect">
            <a:avLst/>
          </a:prstGeom>
          <a:noFill/>
        </p:spPr>
        <p:txBody>
          <a:bodyPr wrap="square" rtlCol="0">
            <a:spAutoFit/>
          </a:bodyPr>
          <a:lstStyle/>
          <a:p>
            <a:pPr indent="446088">
              <a:lnSpc>
                <a:spcPct val="150000"/>
              </a:lnSpc>
            </a:pPr>
            <a:r>
              <a:rPr lang="en-US" altLang="zh-CN" b="1" dirty="0"/>
              <a:t>1</a:t>
            </a:r>
            <a:r>
              <a:rPr lang="zh-CN" altLang="zh-CN" b="1" dirty="0"/>
              <a:t>．指定</a:t>
            </a:r>
            <a:r>
              <a:rPr lang="en-US" altLang="zh-CN" b="1" dirty="0"/>
              <a:t>MDI</a:t>
            </a:r>
            <a:r>
              <a:rPr lang="zh-CN" altLang="zh-CN" b="1" dirty="0"/>
              <a:t>父窗体（</a:t>
            </a:r>
            <a:r>
              <a:rPr lang="en-US" altLang="zh-CN" b="1" dirty="0" err="1"/>
              <a:t>IsMdiContainer</a:t>
            </a:r>
            <a:r>
              <a:rPr lang="zh-CN" altLang="zh-CN" b="1" dirty="0"/>
              <a:t>）</a:t>
            </a:r>
          </a:p>
          <a:p>
            <a:pPr indent="446088" fontAlgn="ctr">
              <a:lnSpc>
                <a:spcPct val="150000"/>
              </a:lnSpc>
            </a:pPr>
            <a:r>
              <a:rPr lang="en-US" altLang="zh-CN" dirty="0" err="1"/>
              <a:t>IsMdiContainer</a:t>
            </a:r>
            <a:r>
              <a:rPr lang="zh-CN" altLang="zh-CN" dirty="0"/>
              <a:t>属性指定窗体是否为</a:t>
            </a:r>
            <a:r>
              <a:rPr lang="en-US" altLang="zh-CN" dirty="0"/>
              <a:t>MDI</a:t>
            </a:r>
            <a:r>
              <a:rPr lang="zh-CN" altLang="zh-CN" dirty="0"/>
              <a:t>父窗体。默认值为</a:t>
            </a:r>
            <a:r>
              <a:rPr lang="en-US" altLang="zh-CN" dirty="0"/>
              <a:t>False</a:t>
            </a:r>
            <a:r>
              <a:rPr lang="zh-CN" altLang="zh-CN" dirty="0"/>
              <a:t>，表示本窗体不是</a:t>
            </a:r>
            <a:r>
              <a:rPr lang="en-US" altLang="zh-CN" dirty="0"/>
              <a:t>MDI</a:t>
            </a:r>
            <a:r>
              <a:rPr lang="zh-CN" altLang="zh-CN" dirty="0"/>
              <a:t>父窗体；若为</a:t>
            </a:r>
            <a:r>
              <a:rPr lang="en-US" altLang="zh-CN" dirty="0"/>
              <a:t>True</a:t>
            </a:r>
            <a:r>
              <a:rPr lang="zh-CN" altLang="zh-CN" dirty="0"/>
              <a:t>，则为</a:t>
            </a:r>
            <a:r>
              <a:rPr lang="en-US" altLang="zh-CN" dirty="0"/>
              <a:t>MDI</a:t>
            </a:r>
            <a:r>
              <a:rPr lang="zh-CN" altLang="zh-CN" dirty="0"/>
              <a:t>父窗体。</a:t>
            </a:r>
            <a:r>
              <a:rPr lang="en-US" altLang="zh-CN" dirty="0" err="1"/>
              <a:t>IsMdiContainer</a:t>
            </a:r>
            <a:r>
              <a:rPr lang="zh-CN" altLang="zh-CN" dirty="0"/>
              <a:t>属性可以在属性窗口中设置，也可以在程序中动态设置。设置该属性的语法格式如下</a:t>
            </a:r>
            <a:r>
              <a:rPr lang="zh-CN" altLang="zh-CN" dirty="0" smtClean="0"/>
              <a:t>：</a:t>
            </a:r>
            <a:endParaRPr lang="zh-CN" altLang="zh-CN" dirty="0"/>
          </a:p>
        </p:txBody>
      </p:sp>
      <p:sp>
        <p:nvSpPr>
          <p:cNvPr id="4" name="圆角矩形 3"/>
          <p:cNvSpPr/>
          <p:nvPr/>
        </p:nvSpPr>
        <p:spPr>
          <a:xfrm>
            <a:off x="1388814" y="2583444"/>
            <a:ext cx="8563259"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a:t>
            </a:r>
            <a:r>
              <a:rPr lang="en-US" altLang="zh-CN" dirty="0" err="1"/>
              <a:t>IsMdiContainer</a:t>
            </a:r>
            <a:r>
              <a:rPr lang="en-US" altLang="zh-CN" dirty="0"/>
              <a:t> = </a:t>
            </a:r>
            <a:r>
              <a:rPr lang="zh-CN" altLang="zh-CN" dirty="0"/>
              <a:t>值</a:t>
            </a:r>
          </a:p>
        </p:txBody>
      </p:sp>
      <p:sp>
        <p:nvSpPr>
          <p:cNvPr id="5" name="矩形 4"/>
          <p:cNvSpPr/>
          <p:nvPr/>
        </p:nvSpPr>
        <p:spPr>
          <a:xfrm>
            <a:off x="1269003" y="2975041"/>
            <a:ext cx="8853192" cy="1269578"/>
          </a:xfrm>
          <a:prstGeom prst="rect">
            <a:avLst/>
          </a:prstGeom>
        </p:spPr>
        <p:txBody>
          <a:bodyPr wrap="square">
            <a:spAutoFit/>
          </a:bodyPr>
          <a:lstStyle/>
          <a:p>
            <a:pPr fontAlgn="ctr">
              <a:lnSpc>
                <a:spcPct val="150000"/>
              </a:lnSpc>
            </a:pPr>
            <a:r>
              <a:rPr lang="zh-CN" altLang="zh-CN" dirty="0"/>
              <a:t>其中：</a:t>
            </a:r>
          </a:p>
          <a:p>
            <a:pPr fontAlgn="ctr">
              <a:lnSpc>
                <a:spcPct val="150000"/>
              </a:lnSpc>
            </a:pPr>
            <a:r>
              <a:rPr lang="zh-CN" altLang="zh-CN" dirty="0"/>
              <a:t>（</a:t>
            </a:r>
            <a:r>
              <a:rPr lang="en-US" altLang="zh-CN" dirty="0"/>
              <a:t>1</a:t>
            </a:r>
            <a:r>
              <a:rPr lang="zh-CN" altLang="zh-CN" dirty="0"/>
              <a:t>）窗体名称，代表窗体对象的名称。</a:t>
            </a:r>
            <a:r>
              <a:rPr lang="en-US" altLang="zh-CN" dirty="0"/>
              <a:t> </a:t>
            </a:r>
            <a:endParaRPr lang="zh-CN" altLang="zh-CN" dirty="0"/>
          </a:p>
          <a:p>
            <a:pPr fontAlgn="ctr">
              <a:lnSpc>
                <a:spcPct val="150000"/>
              </a:lnSpc>
            </a:pPr>
            <a:r>
              <a:rPr lang="zh-CN" altLang="zh-CN" dirty="0"/>
              <a:t>（</a:t>
            </a:r>
            <a:r>
              <a:rPr lang="en-US" altLang="zh-CN" dirty="0"/>
              <a:t>2</a:t>
            </a:r>
            <a:r>
              <a:rPr lang="zh-CN" altLang="zh-CN" dirty="0"/>
              <a:t>）值，逻辑类型，指定窗体是否为</a:t>
            </a:r>
            <a:r>
              <a:rPr lang="en-US" altLang="zh-CN" dirty="0"/>
              <a:t>MDI</a:t>
            </a:r>
            <a:r>
              <a:rPr lang="zh-CN" altLang="zh-CN" dirty="0"/>
              <a:t>父窗体，</a:t>
            </a:r>
            <a:r>
              <a:rPr lang="en-US" altLang="zh-CN" dirty="0"/>
              <a:t>True</a:t>
            </a:r>
            <a:r>
              <a:rPr lang="zh-CN" altLang="zh-CN" dirty="0"/>
              <a:t>为</a:t>
            </a:r>
            <a:r>
              <a:rPr lang="en-US" altLang="zh-CN" dirty="0"/>
              <a:t>MDI</a:t>
            </a:r>
            <a:r>
              <a:rPr lang="zh-CN" altLang="zh-CN" dirty="0"/>
              <a:t>父窗体，默认为</a:t>
            </a:r>
            <a:r>
              <a:rPr lang="en-US" altLang="zh-CN" dirty="0"/>
              <a:t>False</a:t>
            </a:r>
            <a:r>
              <a:rPr lang="zh-CN" altLang="zh-CN" dirty="0"/>
              <a:t>。</a:t>
            </a:r>
          </a:p>
        </p:txBody>
      </p:sp>
    </p:spTree>
    <p:extLst>
      <p:ext uri="{BB962C8B-B14F-4D97-AF65-F5344CB8AC3E}">
        <p14:creationId xmlns:p14="http://schemas.microsoft.com/office/powerpoint/2010/main" val="22335282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871870" y="925033"/>
            <a:ext cx="9558670" cy="1269578"/>
          </a:xfrm>
          <a:prstGeom prst="rect">
            <a:avLst/>
          </a:prstGeom>
          <a:noFill/>
        </p:spPr>
        <p:txBody>
          <a:bodyPr wrap="square" rtlCol="0">
            <a:spAutoFit/>
          </a:bodyPr>
          <a:lstStyle/>
          <a:p>
            <a:pPr indent="446088">
              <a:lnSpc>
                <a:spcPct val="150000"/>
              </a:lnSpc>
            </a:pPr>
            <a:r>
              <a:rPr lang="en-US" altLang="zh-CN" b="1" dirty="0"/>
              <a:t>2</a:t>
            </a:r>
            <a:r>
              <a:rPr lang="zh-CN" altLang="zh-CN" b="1" dirty="0"/>
              <a:t>．指定</a:t>
            </a:r>
            <a:r>
              <a:rPr lang="en-US" altLang="zh-CN" b="1" dirty="0"/>
              <a:t>MDI</a:t>
            </a:r>
            <a:r>
              <a:rPr lang="zh-CN" altLang="zh-CN" b="1" dirty="0"/>
              <a:t>子窗体（</a:t>
            </a:r>
            <a:r>
              <a:rPr lang="en-US" altLang="zh-CN" b="1" dirty="0" err="1"/>
              <a:t>MdiParent</a:t>
            </a:r>
            <a:r>
              <a:rPr lang="zh-CN" altLang="zh-CN" b="1" dirty="0"/>
              <a:t>）</a:t>
            </a:r>
          </a:p>
          <a:p>
            <a:pPr indent="446088" fontAlgn="ctr">
              <a:lnSpc>
                <a:spcPct val="150000"/>
              </a:lnSpc>
            </a:pPr>
            <a:r>
              <a:rPr lang="en-US" altLang="zh-CN" dirty="0" err="1"/>
              <a:t>MdiParent</a:t>
            </a:r>
            <a:r>
              <a:rPr lang="zh-CN" altLang="zh-CN" dirty="0"/>
              <a:t>属性指定本窗体的父窗体，从而将本窗体设置为</a:t>
            </a:r>
            <a:r>
              <a:rPr lang="en-US" altLang="zh-CN" dirty="0"/>
              <a:t>MDI</a:t>
            </a:r>
            <a:r>
              <a:rPr lang="zh-CN" altLang="zh-CN" dirty="0"/>
              <a:t>子窗体。</a:t>
            </a:r>
            <a:r>
              <a:rPr lang="en-US" altLang="zh-CN" dirty="0" err="1"/>
              <a:t>MdiParent</a:t>
            </a:r>
            <a:r>
              <a:rPr lang="zh-CN" altLang="zh-CN" dirty="0"/>
              <a:t>属性不能在属性窗口中设置，只能在程序中动态设置。设置该属性的语法格式如下</a:t>
            </a:r>
            <a:r>
              <a:rPr lang="zh-CN" altLang="zh-CN" dirty="0" smtClean="0"/>
              <a:t>：</a:t>
            </a:r>
            <a:endParaRPr lang="zh-CN" altLang="zh-CN" dirty="0"/>
          </a:p>
        </p:txBody>
      </p:sp>
      <p:sp>
        <p:nvSpPr>
          <p:cNvPr id="4" name="圆角矩形 3"/>
          <p:cNvSpPr/>
          <p:nvPr/>
        </p:nvSpPr>
        <p:spPr>
          <a:xfrm>
            <a:off x="1432646" y="2194611"/>
            <a:ext cx="8253614"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a:t>
            </a:r>
            <a:r>
              <a:rPr lang="en-US" altLang="zh-CN" dirty="0" err="1"/>
              <a:t>MdiParent</a:t>
            </a:r>
            <a:r>
              <a:rPr lang="en-US" altLang="zh-CN" dirty="0"/>
              <a:t> = </a:t>
            </a:r>
            <a:r>
              <a:rPr lang="zh-CN" altLang="zh-CN" dirty="0"/>
              <a:t>父窗体名称</a:t>
            </a:r>
          </a:p>
        </p:txBody>
      </p:sp>
      <p:sp>
        <p:nvSpPr>
          <p:cNvPr id="5" name="TextBox 4"/>
          <p:cNvSpPr txBox="1"/>
          <p:nvPr/>
        </p:nvSpPr>
        <p:spPr>
          <a:xfrm>
            <a:off x="914397" y="2597930"/>
            <a:ext cx="9346019" cy="113877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）窗体名称，代表子窗体对象的实例。</a:t>
            </a:r>
            <a:r>
              <a:rPr lang="en-US" altLang="zh-CN" dirty="0"/>
              <a:t> </a:t>
            </a:r>
            <a:endParaRPr lang="zh-CN" altLang="zh-CN" dirty="0"/>
          </a:p>
          <a:p>
            <a:pPr indent="446088" fontAlgn="ctr"/>
            <a:r>
              <a:rPr lang="zh-CN" altLang="zh-CN" dirty="0"/>
              <a:t>（</a:t>
            </a:r>
            <a:r>
              <a:rPr lang="en-US" altLang="zh-CN" dirty="0"/>
              <a:t>2</a:t>
            </a:r>
            <a:r>
              <a:rPr lang="zh-CN" altLang="zh-CN" dirty="0"/>
              <a:t>）父窗体名称，代表父窗体对象的实例。</a:t>
            </a:r>
            <a:r>
              <a:rPr lang="en-US" altLang="zh-CN" dirty="0"/>
              <a:t> </a:t>
            </a:r>
            <a:endParaRPr lang="zh-CN" altLang="zh-CN" dirty="0"/>
          </a:p>
          <a:p>
            <a:pPr indent="446088" fontAlgn="ctr"/>
            <a:r>
              <a:rPr lang="zh-CN" altLang="zh-CN" dirty="0"/>
              <a:t>例如，指定当前窗体是</a:t>
            </a:r>
            <a:r>
              <a:rPr lang="en-US" altLang="zh-CN" dirty="0"/>
              <a:t>Form2</a:t>
            </a:r>
            <a:r>
              <a:rPr lang="zh-CN" altLang="zh-CN" dirty="0"/>
              <a:t>窗体的父窗体，</a:t>
            </a:r>
            <a:r>
              <a:rPr lang="en-US" altLang="zh-CN" dirty="0"/>
              <a:t>Form2</a:t>
            </a:r>
            <a:r>
              <a:rPr lang="zh-CN" altLang="zh-CN" dirty="0"/>
              <a:t>窗体为子窗体，方法示例如下</a:t>
            </a:r>
            <a:r>
              <a:rPr lang="zh-CN" altLang="zh-CN" dirty="0" smtClean="0"/>
              <a:t>：</a:t>
            </a:r>
            <a:endParaRPr lang="zh-CN" altLang="zh-CN" dirty="0"/>
          </a:p>
        </p:txBody>
      </p:sp>
      <p:sp>
        <p:nvSpPr>
          <p:cNvPr id="6" name="TextBox 5"/>
          <p:cNvSpPr txBox="1"/>
          <p:nvPr/>
        </p:nvSpPr>
        <p:spPr>
          <a:xfrm>
            <a:off x="1432646" y="3736703"/>
            <a:ext cx="8253614" cy="681038"/>
          </a:xfrm>
          <a:prstGeom prst="roundRect">
            <a:avLst/>
          </a:prstGeom>
          <a:solidFill>
            <a:schemeClr val="accent5">
              <a:lumMod val="40000"/>
              <a:lumOff val="60000"/>
            </a:schemeClr>
          </a:solidFill>
        </p:spPr>
        <p:txBody>
          <a:bodyPr wrap="square" rtlCol="0">
            <a:spAutoFit/>
          </a:bodyPr>
          <a:lstStyle/>
          <a:p>
            <a:r>
              <a:rPr lang="en-US" altLang="zh-CN" dirty="0"/>
              <a:t>Dim </a:t>
            </a:r>
            <a:r>
              <a:rPr lang="en-US" altLang="zh-CN" dirty="0" err="1"/>
              <a:t>NewDoc</a:t>
            </a:r>
            <a:r>
              <a:rPr lang="en-US" altLang="zh-CN" dirty="0"/>
              <a:t> As New Form2()				</a:t>
            </a:r>
            <a:r>
              <a:rPr lang="en-US" altLang="zh-CN" dirty="0" smtClean="0"/>
              <a:t>' </a:t>
            </a:r>
            <a:r>
              <a:rPr lang="zh-CN" altLang="zh-CN" dirty="0"/>
              <a:t>创建</a:t>
            </a:r>
            <a:r>
              <a:rPr lang="en-US" altLang="zh-CN" dirty="0"/>
              <a:t>Form2</a:t>
            </a:r>
            <a:r>
              <a:rPr lang="zh-CN" altLang="zh-CN" dirty="0"/>
              <a:t>窗体的实例</a:t>
            </a:r>
          </a:p>
          <a:p>
            <a:r>
              <a:rPr lang="en-US" altLang="zh-CN" dirty="0" err="1"/>
              <a:t>NewDoc.MdiParent</a:t>
            </a:r>
            <a:r>
              <a:rPr lang="en-US" altLang="zh-CN" dirty="0"/>
              <a:t> = Me			</a:t>
            </a:r>
            <a:r>
              <a:rPr lang="en-US" altLang="zh-CN" dirty="0" smtClean="0"/>
              <a:t>' </a:t>
            </a:r>
            <a:r>
              <a:rPr lang="zh-CN" altLang="zh-CN" dirty="0"/>
              <a:t>指定当前窗体为</a:t>
            </a:r>
            <a:r>
              <a:rPr lang="en-US" altLang="zh-CN" dirty="0"/>
              <a:t>Form2</a:t>
            </a:r>
            <a:r>
              <a:rPr lang="zh-CN" altLang="zh-CN" dirty="0"/>
              <a:t>的父</a:t>
            </a:r>
            <a:r>
              <a:rPr lang="zh-CN" altLang="zh-CN" dirty="0" smtClean="0"/>
              <a:t>窗体</a:t>
            </a:r>
            <a:endParaRPr lang="zh-CN" altLang="zh-CN" dirty="0"/>
          </a:p>
        </p:txBody>
      </p:sp>
    </p:spTree>
    <p:extLst>
      <p:ext uri="{BB962C8B-B14F-4D97-AF65-F5344CB8AC3E}">
        <p14:creationId xmlns:p14="http://schemas.microsoft.com/office/powerpoint/2010/main" val="35566478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903767" y="988828"/>
            <a:ext cx="9388549" cy="3100849"/>
          </a:xfrm>
          <a:prstGeom prst="rect">
            <a:avLst/>
          </a:prstGeom>
          <a:noFill/>
        </p:spPr>
        <p:txBody>
          <a:bodyPr wrap="square" rtlCol="0">
            <a:spAutoFit/>
          </a:bodyPr>
          <a:lstStyle/>
          <a:p>
            <a:pPr indent="446088">
              <a:lnSpc>
                <a:spcPct val="200000"/>
              </a:lnSpc>
            </a:pPr>
            <a:r>
              <a:rPr lang="en-US" altLang="zh-CN" b="1" dirty="0"/>
              <a:t>3</a:t>
            </a:r>
            <a:r>
              <a:rPr lang="zh-CN" altLang="zh-CN" b="1" dirty="0"/>
              <a:t>．判断</a:t>
            </a:r>
            <a:r>
              <a:rPr lang="en-US" altLang="zh-CN" b="1" dirty="0"/>
              <a:t>MDI</a:t>
            </a:r>
            <a:r>
              <a:rPr lang="zh-CN" altLang="zh-CN" b="1" dirty="0"/>
              <a:t>子窗体（</a:t>
            </a:r>
            <a:r>
              <a:rPr lang="en-US" altLang="zh-CN" b="1" dirty="0" err="1"/>
              <a:t>IsMdiChild</a:t>
            </a:r>
            <a:r>
              <a:rPr lang="zh-CN" altLang="zh-CN" b="1" dirty="0"/>
              <a:t>）</a:t>
            </a:r>
          </a:p>
          <a:p>
            <a:pPr indent="446088" fontAlgn="ctr">
              <a:lnSpc>
                <a:spcPct val="150000"/>
              </a:lnSpc>
            </a:pPr>
            <a:r>
              <a:rPr lang="en-US" altLang="zh-CN" dirty="0" err="1"/>
              <a:t>IsMdiChild</a:t>
            </a:r>
            <a:r>
              <a:rPr lang="zh-CN" altLang="zh-CN" dirty="0"/>
              <a:t>属性判断窗体是否为</a:t>
            </a:r>
            <a:r>
              <a:rPr lang="en-US" altLang="zh-CN" dirty="0"/>
              <a:t>MDI</a:t>
            </a:r>
            <a:r>
              <a:rPr lang="zh-CN" altLang="zh-CN" dirty="0"/>
              <a:t>子窗体，它是一个只读属性，不能设置它的值，只能在运行时读取该值。若为</a:t>
            </a:r>
            <a:r>
              <a:rPr lang="en-US" altLang="zh-CN" dirty="0"/>
              <a:t>True</a:t>
            </a:r>
            <a:r>
              <a:rPr lang="zh-CN" altLang="zh-CN" dirty="0"/>
              <a:t>，则表示该窗体是</a:t>
            </a:r>
            <a:r>
              <a:rPr lang="en-US" altLang="zh-CN" dirty="0"/>
              <a:t>MDI</a:t>
            </a:r>
            <a:r>
              <a:rPr lang="zh-CN" altLang="zh-CN" dirty="0"/>
              <a:t>子窗体，否则不是。</a:t>
            </a:r>
          </a:p>
          <a:p>
            <a:pPr indent="446088">
              <a:lnSpc>
                <a:spcPct val="200000"/>
              </a:lnSpc>
            </a:pPr>
            <a:r>
              <a:rPr lang="en-US" altLang="zh-CN" b="1" dirty="0"/>
              <a:t>4</a:t>
            </a:r>
            <a:r>
              <a:rPr lang="zh-CN" altLang="zh-CN" b="1" dirty="0"/>
              <a:t>．获取</a:t>
            </a:r>
            <a:r>
              <a:rPr lang="en-US" altLang="zh-CN" b="1" dirty="0"/>
              <a:t>MDI</a:t>
            </a:r>
            <a:r>
              <a:rPr lang="zh-CN" altLang="zh-CN" b="1" dirty="0"/>
              <a:t>子窗体（</a:t>
            </a:r>
            <a:r>
              <a:rPr lang="en-US" altLang="zh-CN" b="1" dirty="0" err="1"/>
              <a:t>ActiveMdiChild</a:t>
            </a:r>
            <a:r>
              <a:rPr lang="zh-CN" altLang="zh-CN" b="1" dirty="0"/>
              <a:t>）</a:t>
            </a:r>
          </a:p>
          <a:p>
            <a:pPr indent="446088" fontAlgn="ctr">
              <a:lnSpc>
                <a:spcPct val="150000"/>
              </a:lnSpc>
            </a:pPr>
            <a:r>
              <a:rPr lang="en-US" altLang="zh-CN" dirty="0" err="1"/>
              <a:t>ActiveMdiChild</a:t>
            </a:r>
            <a:r>
              <a:rPr lang="zh-CN" altLang="zh-CN" dirty="0"/>
              <a:t>属性用来获取当前活动的</a:t>
            </a:r>
            <a:r>
              <a:rPr lang="en-US" altLang="zh-CN" dirty="0"/>
              <a:t>MDI</a:t>
            </a:r>
            <a:r>
              <a:rPr lang="zh-CN" altLang="zh-CN" dirty="0"/>
              <a:t>子窗体，如果当前没有活动的</a:t>
            </a:r>
            <a:r>
              <a:rPr lang="en-US" altLang="zh-CN" dirty="0"/>
              <a:t>MDI</a:t>
            </a:r>
            <a:r>
              <a:rPr lang="zh-CN" altLang="zh-CN" dirty="0"/>
              <a:t>子窗体，则返回空引用（</a:t>
            </a:r>
            <a:r>
              <a:rPr lang="en-US" altLang="zh-CN" dirty="0"/>
              <a:t>Nothing</a:t>
            </a:r>
            <a:r>
              <a:rPr lang="zh-CN" altLang="zh-CN" dirty="0"/>
              <a:t>）。可以用它确定</a:t>
            </a:r>
            <a:r>
              <a:rPr lang="en-US" altLang="zh-CN" dirty="0"/>
              <a:t>MDI</a:t>
            </a:r>
            <a:r>
              <a:rPr lang="zh-CN" altLang="zh-CN" dirty="0"/>
              <a:t>应用程序中是否有打开的</a:t>
            </a:r>
            <a:r>
              <a:rPr lang="en-US" altLang="zh-CN" dirty="0"/>
              <a:t>MDI</a:t>
            </a:r>
            <a:r>
              <a:rPr lang="zh-CN" altLang="zh-CN" dirty="0"/>
              <a:t>子窗体。该属性是一个运行时属性，通过它可以对当前活动的</a:t>
            </a:r>
            <a:r>
              <a:rPr lang="en-US" altLang="zh-CN" dirty="0"/>
              <a:t>MDI</a:t>
            </a:r>
            <a:r>
              <a:rPr lang="zh-CN" altLang="zh-CN" dirty="0"/>
              <a:t>子窗体执行操作</a:t>
            </a:r>
            <a:r>
              <a:rPr lang="zh-CN" altLang="zh-CN" dirty="0" smtClean="0"/>
              <a:t>。</a:t>
            </a:r>
            <a:endParaRPr lang="zh-CN" altLang="zh-CN" dirty="0"/>
          </a:p>
        </p:txBody>
      </p:sp>
    </p:spTree>
    <p:extLst>
      <p:ext uri="{BB962C8B-B14F-4D97-AF65-F5344CB8AC3E}">
        <p14:creationId xmlns:p14="http://schemas.microsoft.com/office/powerpoint/2010/main" val="3621659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86254" y="5317404"/>
            <a:ext cx="8108620" cy="37317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754912" y="818706"/>
            <a:ext cx="9569302" cy="877163"/>
          </a:xfrm>
          <a:prstGeom prst="rect">
            <a:avLst/>
          </a:prstGeom>
          <a:noFill/>
        </p:spPr>
        <p:txBody>
          <a:bodyPr wrap="square" rtlCol="0">
            <a:spAutoFit/>
          </a:bodyPr>
          <a:lstStyle/>
          <a:p>
            <a:pPr indent="446088"/>
            <a:r>
              <a:rPr lang="en-US" altLang="zh-CN" b="1" dirty="0"/>
              <a:t>5</a:t>
            </a:r>
            <a:r>
              <a:rPr lang="zh-CN" altLang="zh-CN" b="1" dirty="0"/>
              <a:t>．排列</a:t>
            </a:r>
            <a:r>
              <a:rPr lang="en-US" altLang="zh-CN" b="1" dirty="0"/>
              <a:t>MDI</a:t>
            </a:r>
            <a:r>
              <a:rPr lang="zh-CN" altLang="zh-CN" b="1" dirty="0"/>
              <a:t>子窗体（</a:t>
            </a:r>
            <a:r>
              <a:rPr lang="en-US" altLang="zh-CN" b="1" dirty="0" err="1"/>
              <a:t>LayoutMdi</a:t>
            </a:r>
            <a:r>
              <a:rPr lang="zh-CN" altLang="zh-CN" b="1" dirty="0"/>
              <a:t>）</a:t>
            </a:r>
          </a:p>
          <a:p>
            <a:pPr indent="446088" fontAlgn="ctr"/>
            <a:r>
              <a:rPr lang="en-US" altLang="zh-CN" dirty="0" err="1"/>
              <a:t>LayoutMdi</a:t>
            </a:r>
            <a:r>
              <a:rPr lang="zh-CN" altLang="zh-CN" dirty="0"/>
              <a:t>是窗体的一个方法，其功能是在</a:t>
            </a:r>
            <a:r>
              <a:rPr lang="en-US" altLang="zh-CN" dirty="0"/>
              <a:t>MDI</a:t>
            </a:r>
            <a:r>
              <a:rPr lang="zh-CN" altLang="zh-CN" dirty="0"/>
              <a:t>窗体中，按不同的方式排列其中的</a:t>
            </a:r>
            <a:r>
              <a:rPr lang="en-US" altLang="zh-CN" dirty="0"/>
              <a:t>MDI</a:t>
            </a:r>
            <a:r>
              <a:rPr lang="zh-CN" altLang="zh-CN" dirty="0"/>
              <a:t>子窗体或图标。调用</a:t>
            </a:r>
            <a:r>
              <a:rPr lang="en-US" altLang="zh-CN" dirty="0" err="1"/>
              <a:t>LayoutMdi</a:t>
            </a:r>
            <a:r>
              <a:rPr lang="zh-CN" altLang="zh-CN" dirty="0"/>
              <a:t>方法的语法格式如下</a:t>
            </a:r>
            <a:r>
              <a:rPr lang="zh-CN" altLang="zh-CN" dirty="0" smtClean="0"/>
              <a:t>：</a:t>
            </a:r>
            <a:endParaRPr lang="zh-CN" altLang="zh-CN" dirty="0"/>
          </a:p>
        </p:txBody>
      </p:sp>
      <p:sp>
        <p:nvSpPr>
          <p:cNvPr id="4" name="圆角矩形 3"/>
          <p:cNvSpPr/>
          <p:nvPr/>
        </p:nvSpPr>
        <p:spPr>
          <a:xfrm>
            <a:off x="1386254" y="1695869"/>
            <a:ext cx="8108619" cy="391597"/>
          </a:xfrm>
          <a:prstGeom prst="roundRect">
            <a:avLst/>
          </a:prstGeom>
          <a:solidFill>
            <a:schemeClr val="accent5">
              <a:lumMod val="40000"/>
              <a:lumOff val="60000"/>
            </a:schemeClr>
          </a:solidFill>
        </p:spPr>
        <p:txBody>
          <a:bodyPr wrap="square">
            <a:spAutoFit/>
          </a:bodyPr>
          <a:lstStyle/>
          <a:p>
            <a:r>
              <a:rPr lang="en-US" altLang="zh-CN" dirty="0"/>
              <a:t>MDI</a:t>
            </a:r>
            <a:r>
              <a:rPr lang="zh-CN" altLang="zh-CN" dirty="0"/>
              <a:t>窗体名称</a:t>
            </a:r>
            <a:r>
              <a:rPr lang="en-US" altLang="zh-CN" dirty="0"/>
              <a:t>.</a:t>
            </a:r>
            <a:r>
              <a:rPr lang="en-US" altLang="zh-CN" dirty="0" err="1"/>
              <a:t>LayoutMdi</a:t>
            </a:r>
            <a:r>
              <a:rPr lang="en-US" altLang="zh-CN" dirty="0"/>
              <a:t>(</a:t>
            </a:r>
            <a:r>
              <a:rPr lang="zh-CN" altLang="zh-CN" dirty="0"/>
              <a:t>排列方式</a:t>
            </a:r>
            <a:r>
              <a:rPr lang="en-US" altLang="zh-CN" dirty="0"/>
              <a:t>)</a:t>
            </a:r>
            <a:endParaRPr lang="zh-CN" altLang="zh-CN" dirty="0"/>
          </a:p>
        </p:txBody>
      </p:sp>
      <p:sp>
        <p:nvSpPr>
          <p:cNvPr id="5" name="矩形 4"/>
          <p:cNvSpPr/>
          <p:nvPr/>
        </p:nvSpPr>
        <p:spPr>
          <a:xfrm>
            <a:off x="1386254" y="2110384"/>
            <a:ext cx="8682779" cy="877163"/>
          </a:xfrm>
          <a:prstGeom prst="rect">
            <a:avLst/>
          </a:prstGeom>
        </p:spPr>
        <p:txBody>
          <a:bodyPr wrap="square">
            <a:spAutoFit/>
          </a:bodyPr>
          <a:lstStyle/>
          <a:p>
            <a:pPr fontAlgn="ctr"/>
            <a:r>
              <a:rPr lang="zh-CN" altLang="zh-CN" dirty="0"/>
              <a:t>其中：</a:t>
            </a:r>
          </a:p>
          <a:p>
            <a:pPr fontAlgn="ctr"/>
            <a:r>
              <a:rPr lang="zh-CN" altLang="zh-CN" dirty="0"/>
              <a:t>（</a:t>
            </a:r>
            <a:r>
              <a:rPr lang="en-US" altLang="zh-CN" dirty="0"/>
              <a:t>1</a:t>
            </a:r>
            <a:r>
              <a:rPr lang="zh-CN" altLang="zh-CN" dirty="0"/>
              <a:t>）</a:t>
            </a:r>
            <a:r>
              <a:rPr lang="en-US" altLang="zh-CN" dirty="0"/>
              <a:t>MDI</a:t>
            </a:r>
            <a:r>
              <a:rPr lang="zh-CN" altLang="zh-CN" dirty="0"/>
              <a:t>窗体名称，代表</a:t>
            </a:r>
            <a:r>
              <a:rPr lang="en-US" altLang="zh-CN" dirty="0"/>
              <a:t>MDI</a:t>
            </a:r>
            <a:r>
              <a:rPr lang="zh-CN" altLang="zh-CN" dirty="0"/>
              <a:t>父窗体对象的实例。</a:t>
            </a:r>
            <a:r>
              <a:rPr lang="en-US" altLang="zh-CN" dirty="0"/>
              <a:t> </a:t>
            </a:r>
            <a:endParaRPr lang="zh-CN" altLang="zh-CN" dirty="0"/>
          </a:p>
          <a:p>
            <a:pPr fontAlgn="ctr"/>
            <a:r>
              <a:rPr lang="zh-CN" altLang="zh-CN" dirty="0"/>
              <a:t>（</a:t>
            </a:r>
            <a:r>
              <a:rPr lang="en-US" altLang="zh-CN" dirty="0"/>
              <a:t>2</a:t>
            </a:r>
            <a:r>
              <a:rPr lang="zh-CN" altLang="zh-CN" dirty="0"/>
              <a:t>）排列方式，</a:t>
            </a:r>
            <a:r>
              <a:rPr lang="en-US" altLang="zh-CN" dirty="0" err="1"/>
              <a:t>MdiLayout</a:t>
            </a:r>
            <a:r>
              <a:rPr lang="zh-CN" altLang="zh-CN" dirty="0"/>
              <a:t>枚举类型，表示排列方式。枚举值见表</a:t>
            </a:r>
            <a:r>
              <a:rPr lang="en-US" altLang="zh-CN" dirty="0"/>
              <a:t>6.10</a:t>
            </a:r>
            <a:r>
              <a:rPr lang="zh-CN" altLang="zh-CN" dirty="0"/>
              <a:t>。</a:t>
            </a:r>
          </a:p>
        </p:txBody>
      </p:sp>
      <p:graphicFrame>
        <p:nvGraphicFramePr>
          <p:cNvPr id="6" name="表格 5"/>
          <p:cNvGraphicFramePr>
            <a:graphicFrameLocks noGrp="1"/>
          </p:cNvGraphicFramePr>
          <p:nvPr>
            <p:extLst>
              <p:ext uri="{D42A27DB-BD31-4B8C-83A1-F6EECF244321}">
                <p14:modId xmlns:p14="http://schemas.microsoft.com/office/powerpoint/2010/main" val="2662975732"/>
              </p:ext>
            </p:extLst>
          </p:nvPr>
        </p:nvGraphicFramePr>
        <p:xfrm>
          <a:off x="1879541" y="3185373"/>
          <a:ext cx="7615332" cy="1652440"/>
        </p:xfrm>
        <a:graphic>
          <a:graphicData uri="http://schemas.openxmlformats.org/drawingml/2006/table">
            <a:tbl>
              <a:tblPr firstRow="1" bandRow="1" bandCol="1"/>
              <a:tblGrid>
                <a:gridCol w="1576374"/>
                <a:gridCol w="6038958"/>
              </a:tblGrid>
              <a:tr h="330488">
                <a:tc>
                  <a:txBody>
                    <a:bodyPr/>
                    <a:lstStyle/>
                    <a:p>
                      <a:pPr algn="ctr">
                        <a:lnSpc>
                          <a:spcPts val="1560"/>
                        </a:lnSpc>
                        <a:spcAft>
                          <a:spcPts val="0"/>
                        </a:spcAft>
                        <a:tabLst>
                          <a:tab pos="5328920" algn="r"/>
                        </a:tabLst>
                      </a:pPr>
                      <a:r>
                        <a:rPr lang="zh-CN" sz="1400" b="1" kern="1050">
                          <a:effectLst/>
                          <a:latin typeface="Times New Roman"/>
                          <a:ea typeface="宋体"/>
                        </a:rPr>
                        <a:t>枚举值</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30488">
                <a:tc>
                  <a:txBody>
                    <a:bodyPr/>
                    <a:lstStyle/>
                    <a:p>
                      <a:pPr algn="just">
                        <a:lnSpc>
                          <a:spcPts val="1560"/>
                        </a:lnSpc>
                        <a:spcAft>
                          <a:spcPts val="0"/>
                        </a:spcAft>
                        <a:tabLst>
                          <a:tab pos="5328920" algn="r"/>
                        </a:tabLst>
                      </a:pPr>
                      <a:r>
                        <a:rPr lang="en-US" sz="1400" kern="1050">
                          <a:effectLst/>
                          <a:latin typeface="Times New Roman"/>
                          <a:ea typeface="宋体"/>
                        </a:rPr>
                        <a:t>Cascade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“层叠”式排列各</a:t>
                      </a:r>
                      <a:r>
                        <a:rPr lang="en-US" sz="1400" kern="1050">
                          <a:effectLst/>
                          <a:latin typeface="Times New Roman"/>
                          <a:ea typeface="宋体"/>
                        </a:rPr>
                        <a:t>MDI</a:t>
                      </a:r>
                      <a:r>
                        <a:rPr lang="zh-CN" sz="1400" kern="1050">
                          <a:effectLst/>
                          <a:latin typeface="Times New Roman"/>
                          <a:ea typeface="宋体"/>
                        </a:rPr>
                        <a:t>子窗体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88">
                <a:tc>
                  <a:txBody>
                    <a:bodyPr/>
                    <a:lstStyle/>
                    <a:p>
                      <a:pPr algn="just">
                        <a:lnSpc>
                          <a:spcPts val="1560"/>
                        </a:lnSpc>
                        <a:spcAft>
                          <a:spcPts val="0"/>
                        </a:spcAft>
                        <a:tabLst>
                          <a:tab pos="5328920" algn="r"/>
                        </a:tabLst>
                      </a:pPr>
                      <a:r>
                        <a:rPr lang="en-US" sz="1400" kern="1050">
                          <a:effectLst/>
                          <a:latin typeface="Times New Roman"/>
                          <a:ea typeface="宋体"/>
                        </a:rPr>
                        <a:t>TileHorizontal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“水平平铺”式排列各</a:t>
                      </a:r>
                      <a:r>
                        <a:rPr lang="en-US" sz="1400" kern="1050">
                          <a:effectLst/>
                          <a:latin typeface="Times New Roman"/>
                          <a:ea typeface="宋体"/>
                        </a:rPr>
                        <a:t>MDI</a:t>
                      </a:r>
                      <a:r>
                        <a:rPr lang="zh-CN" sz="1400" kern="1050">
                          <a:effectLst/>
                          <a:latin typeface="Times New Roman"/>
                          <a:ea typeface="宋体"/>
                        </a:rPr>
                        <a:t>子窗体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88">
                <a:tc>
                  <a:txBody>
                    <a:bodyPr/>
                    <a:lstStyle/>
                    <a:p>
                      <a:pPr algn="just">
                        <a:lnSpc>
                          <a:spcPts val="1560"/>
                        </a:lnSpc>
                        <a:spcAft>
                          <a:spcPts val="0"/>
                        </a:spcAft>
                        <a:tabLst>
                          <a:tab pos="5328920" algn="r"/>
                        </a:tabLst>
                      </a:pPr>
                      <a:r>
                        <a:rPr lang="en-US" sz="1400" kern="1050">
                          <a:effectLst/>
                          <a:latin typeface="Times New Roman"/>
                          <a:ea typeface="宋体"/>
                        </a:rPr>
                        <a:t>TileVertical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“垂直平铺”式排列各</a:t>
                      </a:r>
                      <a:r>
                        <a:rPr lang="en-US" sz="1400" kern="1050">
                          <a:effectLst/>
                          <a:latin typeface="Times New Roman"/>
                          <a:ea typeface="宋体"/>
                        </a:rPr>
                        <a:t>MDI</a:t>
                      </a:r>
                      <a:r>
                        <a:rPr lang="zh-CN" sz="1400" kern="1050">
                          <a:effectLst/>
                          <a:latin typeface="Times New Roman"/>
                          <a:ea typeface="宋体"/>
                        </a:rPr>
                        <a:t>子窗体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88">
                <a:tc>
                  <a:txBody>
                    <a:bodyPr/>
                    <a:lstStyle/>
                    <a:p>
                      <a:pPr algn="just">
                        <a:lnSpc>
                          <a:spcPts val="1560"/>
                        </a:lnSpc>
                        <a:spcAft>
                          <a:spcPts val="0"/>
                        </a:spcAft>
                        <a:tabLst>
                          <a:tab pos="5328920" algn="r"/>
                        </a:tabLst>
                      </a:pPr>
                      <a:r>
                        <a:rPr lang="en-US" sz="1400" kern="1050">
                          <a:effectLst/>
                          <a:latin typeface="Times New Roman"/>
                          <a:ea typeface="宋体"/>
                        </a:rPr>
                        <a:t>ArrangeIcons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当</a:t>
                      </a:r>
                      <a:r>
                        <a:rPr lang="en-US" sz="1400" kern="1050" dirty="0">
                          <a:effectLst/>
                          <a:latin typeface="Times New Roman"/>
                          <a:ea typeface="宋体"/>
                        </a:rPr>
                        <a:t>MDI</a:t>
                      </a:r>
                      <a:r>
                        <a:rPr lang="zh-CN" sz="1400" kern="1050" dirty="0">
                          <a:effectLst/>
                          <a:latin typeface="Times New Roman"/>
                          <a:ea typeface="宋体"/>
                        </a:rPr>
                        <a:t>子窗体被最小化为图标后，该方式将使图标在父窗体的底部重新排列</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1266570" y="4944225"/>
            <a:ext cx="8771860" cy="746358"/>
          </a:xfrm>
          <a:prstGeom prst="rect">
            <a:avLst/>
          </a:prstGeom>
        </p:spPr>
        <p:txBody>
          <a:bodyPr wrap="square">
            <a:spAutoFit/>
          </a:bodyPr>
          <a:lstStyle/>
          <a:p>
            <a:pPr fontAlgn="ctr"/>
            <a:r>
              <a:rPr lang="zh-CN" altLang="zh-CN" dirty="0"/>
              <a:t>例如，假设当前窗体是</a:t>
            </a:r>
            <a:r>
              <a:rPr lang="en-US" altLang="zh-CN" dirty="0"/>
              <a:t>MDI</a:t>
            </a:r>
            <a:r>
              <a:rPr lang="zh-CN" altLang="zh-CN" dirty="0"/>
              <a:t>父窗体，设置其中的子窗体呈现“水平平铺”式排列，方法如下：</a:t>
            </a:r>
          </a:p>
          <a:p>
            <a:pPr>
              <a:lnSpc>
                <a:spcPct val="150000"/>
              </a:lnSpc>
            </a:pPr>
            <a:r>
              <a:rPr lang="en-US" altLang="zh-CN" dirty="0" smtClean="0"/>
              <a:t>   </a:t>
            </a:r>
            <a:r>
              <a:rPr lang="en-US" altLang="zh-CN" dirty="0" err="1" smtClean="0"/>
              <a:t>Me.LayoutMdi</a:t>
            </a:r>
            <a:r>
              <a:rPr lang="en-US" altLang="zh-CN" dirty="0"/>
              <a:t>( </a:t>
            </a:r>
            <a:r>
              <a:rPr lang="en-US" altLang="zh-CN" dirty="0" err="1"/>
              <a:t>MdiLayout.TileHorizontal</a:t>
            </a:r>
            <a:r>
              <a:rPr lang="en-US" altLang="zh-CN" dirty="0"/>
              <a:t> )</a:t>
            </a:r>
            <a:endParaRPr lang="zh-CN" altLang="zh-CN" dirty="0"/>
          </a:p>
        </p:txBody>
      </p:sp>
    </p:spTree>
    <p:extLst>
      <p:ext uri="{BB962C8B-B14F-4D97-AF65-F5344CB8AC3E}">
        <p14:creationId xmlns:p14="http://schemas.microsoft.com/office/powerpoint/2010/main" val="27471939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7" y="2692563"/>
            <a:ext cx="3231733"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程序的创建步骤</a:t>
            </a:r>
            <a:endParaRPr lang="zh-CN" altLang="en-US" dirty="0"/>
          </a:p>
        </p:txBody>
      </p:sp>
      <p:cxnSp>
        <p:nvCxnSpPr>
          <p:cNvPr id="11" name="直接连接符 10"/>
          <p:cNvCxnSpPr/>
          <p:nvPr/>
        </p:nvCxnSpPr>
        <p:spPr>
          <a:xfrm>
            <a:off x="5305465" y="3195254"/>
            <a:ext cx="3498293"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772337" y="3317809"/>
            <a:ext cx="261675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．建立</a:t>
            </a:r>
            <a:r>
              <a:rPr lang="en-US" altLang="zh-CN" dirty="0">
                <a:solidFill>
                  <a:schemeClr val="tx1"/>
                </a:solidFill>
              </a:rPr>
              <a:t>MDI</a:t>
            </a:r>
            <a:r>
              <a:rPr lang="zh-CN" altLang="zh-CN" dirty="0">
                <a:solidFill>
                  <a:schemeClr val="tx1"/>
                </a:solidFill>
              </a:rPr>
              <a:t>父窗体</a:t>
            </a:r>
          </a:p>
        </p:txBody>
      </p:sp>
      <p:sp>
        <p:nvSpPr>
          <p:cNvPr id="16" name="文本占位符 5"/>
          <p:cNvSpPr txBox="1">
            <a:spLocks/>
          </p:cNvSpPr>
          <p:nvPr/>
        </p:nvSpPr>
        <p:spPr>
          <a:xfrm>
            <a:off x="5772337" y="3741065"/>
            <a:ext cx="261675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．建立</a:t>
            </a:r>
            <a:r>
              <a:rPr lang="en-US" altLang="zh-CN" dirty="0">
                <a:solidFill>
                  <a:schemeClr val="tx1"/>
                </a:solidFill>
              </a:rPr>
              <a:t>MDI</a:t>
            </a:r>
            <a:r>
              <a:rPr lang="zh-CN" altLang="zh-CN" dirty="0">
                <a:solidFill>
                  <a:schemeClr val="tx1"/>
                </a:solidFill>
              </a:rPr>
              <a:t>子窗体</a:t>
            </a:r>
          </a:p>
        </p:txBody>
      </p:sp>
      <p:sp>
        <p:nvSpPr>
          <p:cNvPr id="17" name="文本占位符 5"/>
          <p:cNvSpPr txBox="1">
            <a:spLocks/>
          </p:cNvSpPr>
          <p:nvPr/>
        </p:nvSpPr>
        <p:spPr>
          <a:xfrm>
            <a:off x="5772337" y="4164853"/>
            <a:ext cx="261675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．设置</a:t>
            </a:r>
            <a:r>
              <a:rPr lang="en-US" altLang="zh-CN" dirty="0">
                <a:solidFill>
                  <a:schemeClr val="tx1"/>
                </a:solidFill>
              </a:rPr>
              <a:t>MDI</a:t>
            </a:r>
            <a:r>
              <a:rPr lang="zh-CN" altLang="zh-CN" dirty="0">
                <a:solidFill>
                  <a:schemeClr val="tx1"/>
                </a:solidFill>
              </a:rPr>
              <a:t>父窗体为启动窗体</a:t>
            </a:r>
          </a:p>
        </p:txBody>
      </p:sp>
      <p:sp>
        <p:nvSpPr>
          <p:cNvPr id="22" name="文本占位符 5"/>
          <p:cNvSpPr txBox="1">
            <a:spLocks/>
          </p:cNvSpPr>
          <p:nvPr/>
        </p:nvSpPr>
        <p:spPr>
          <a:xfrm>
            <a:off x="5772337" y="4588109"/>
            <a:ext cx="261675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．编写程序代码</a:t>
            </a:r>
          </a:p>
        </p:txBody>
      </p:sp>
    </p:spTree>
    <p:extLst>
      <p:ext uri="{BB962C8B-B14F-4D97-AF65-F5344CB8AC3E}">
        <p14:creationId xmlns:p14="http://schemas.microsoft.com/office/powerpoint/2010/main" val="164339957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400"/>
                                        <p:tgtEl>
                                          <p:spTgt spid="16"/>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400"/>
                                        <p:tgtEl>
                                          <p:spTgt spid="17"/>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6" grpId="0" animBg="1"/>
      <p:bldP spid="17"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66303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．隐藏窗体（</a:t>
            </a:r>
            <a:r>
              <a:rPr lang="en-US" altLang="zh-CN" dirty="0"/>
              <a:t>Hide</a:t>
            </a:r>
            <a:r>
              <a:rPr lang="zh-CN" altLang="zh-CN" dirty="0"/>
              <a:t>方法）</a:t>
            </a:r>
          </a:p>
        </p:txBody>
      </p:sp>
      <p:sp>
        <p:nvSpPr>
          <p:cNvPr id="4" name="TextBox 3"/>
          <p:cNvSpPr txBox="1"/>
          <p:nvPr/>
        </p:nvSpPr>
        <p:spPr>
          <a:xfrm>
            <a:off x="861237" y="871870"/>
            <a:ext cx="9505507" cy="877163"/>
          </a:xfrm>
          <a:prstGeom prst="rect">
            <a:avLst/>
          </a:prstGeom>
          <a:noFill/>
        </p:spPr>
        <p:txBody>
          <a:bodyPr wrap="square" rtlCol="0">
            <a:spAutoFit/>
          </a:bodyPr>
          <a:lstStyle/>
          <a:p>
            <a:pPr indent="446088"/>
            <a:r>
              <a:rPr lang="en-US" altLang="zh-CN" dirty="0"/>
              <a:t>Hide</a:t>
            </a:r>
            <a:r>
              <a:rPr lang="zh-CN" altLang="zh-CN" dirty="0"/>
              <a:t>方法用来隐藏窗体，实际上是使窗体不在屏幕上显示，但仍保存在内存中，并没有从内存中卸载。它相当于把窗体的</a:t>
            </a:r>
            <a:r>
              <a:rPr lang="en-US" altLang="zh-CN" dirty="0"/>
              <a:t>Visible</a:t>
            </a:r>
            <a:r>
              <a:rPr lang="zh-CN" altLang="zh-CN" dirty="0"/>
              <a:t>属性设置为</a:t>
            </a:r>
            <a:r>
              <a:rPr lang="en-US" altLang="zh-CN" dirty="0"/>
              <a:t>False</a:t>
            </a:r>
            <a:r>
              <a:rPr lang="zh-CN" altLang="zh-CN" dirty="0"/>
              <a:t>，在调用</a:t>
            </a:r>
            <a:r>
              <a:rPr lang="en-US" altLang="zh-CN" dirty="0"/>
              <a:t>Hide</a:t>
            </a:r>
            <a:r>
              <a:rPr lang="zh-CN" altLang="zh-CN" dirty="0"/>
              <a:t>方法后，只要不调用</a:t>
            </a:r>
            <a:r>
              <a:rPr lang="en-US" altLang="zh-CN" dirty="0"/>
              <a:t>Show</a:t>
            </a:r>
            <a:r>
              <a:rPr lang="zh-CN" altLang="zh-CN" dirty="0"/>
              <a:t>方法，窗体的</a:t>
            </a:r>
            <a:r>
              <a:rPr lang="en-US" altLang="zh-CN" dirty="0"/>
              <a:t>Visible</a:t>
            </a:r>
            <a:r>
              <a:rPr lang="zh-CN" altLang="zh-CN" dirty="0"/>
              <a:t>属性始终为</a:t>
            </a:r>
            <a:r>
              <a:rPr lang="en-US" altLang="zh-CN" dirty="0"/>
              <a:t>False</a:t>
            </a:r>
            <a:r>
              <a:rPr lang="zh-CN" altLang="zh-CN" dirty="0"/>
              <a:t>。调用</a:t>
            </a:r>
            <a:r>
              <a:rPr lang="en-US" altLang="zh-CN" dirty="0"/>
              <a:t>Hide</a:t>
            </a:r>
            <a:r>
              <a:rPr lang="zh-CN" altLang="zh-CN" dirty="0"/>
              <a:t>方法的语法格式如下</a:t>
            </a:r>
            <a:r>
              <a:rPr lang="zh-CN" altLang="zh-CN" dirty="0" smtClean="0"/>
              <a:t>：</a:t>
            </a:r>
            <a:endParaRPr lang="zh-CN" altLang="zh-CN" dirty="0"/>
          </a:p>
        </p:txBody>
      </p:sp>
      <p:sp>
        <p:nvSpPr>
          <p:cNvPr id="5" name="圆角矩形 4"/>
          <p:cNvSpPr/>
          <p:nvPr/>
        </p:nvSpPr>
        <p:spPr>
          <a:xfrm>
            <a:off x="1446485" y="1749033"/>
            <a:ext cx="8335468"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.Hide()</a:t>
            </a:r>
            <a:endParaRPr lang="zh-CN" altLang="zh-CN" dirty="0"/>
          </a:p>
        </p:txBody>
      </p:sp>
      <p:sp>
        <p:nvSpPr>
          <p:cNvPr id="6" name="TextBox 5"/>
          <p:cNvSpPr txBox="1"/>
          <p:nvPr/>
        </p:nvSpPr>
        <p:spPr>
          <a:xfrm>
            <a:off x="1360967" y="2307265"/>
            <a:ext cx="8739963" cy="615553"/>
          </a:xfrm>
          <a:prstGeom prst="rect">
            <a:avLst/>
          </a:prstGeom>
          <a:noFill/>
        </p:spPr>
        <p:txBody>
          <a:bodyPr wrap="square" rtlCol="0">
            <a:spAutoFit/>
          </a:bodyPr>
          <a:lstStyle/>
          <a:p>
            <a:pPr fontAlgn="ctr"/>
            <a:r>
              <a:rPr lang="zh-CN" altLang="zh-CN" dirty="0"/>
              <a:t>其中，窗体名称代表窗体对象的名称（即窗体的</a:t>
            </a:r>
            <a:r>
              <a:rPr lang="en-US" altLang="zh-CN" dirty="0"/>
              <a:t>Name</a:t>
            </a:r>
            <a:r>
              <a:rPr lang="zh-CN" altLang="zh-CN" dirty="0"/>
              <a:t>属性值）。</a:t>
            </a:r>
          </a:p>
          <a:p>
            <a:pPr fontAlgn="ctr"/>
            <a:r>
              <a:rPr lang="zh-CN" altLang="zh-CN" dirty="0"/>
              <a:t>例如，要隐藏当前窗体，可以省略窗体名称，否则应使用窗体对象的名字，方法示例如下</a:t>
            </a:r>
            <a:r>
              <a:rPr lang="zh-CN" altLang="zh-CN" dirty="0" smtClean="0"/>
              <a:t>：</a:t>
            </a:r>
            <a:endParaRPr lang="zh-CN" altLang="zh-CN" dirty="0"/>
          </a:p>
        </p:txBody>
      </p:sp>
      <p:sp>
        <p:nvSpPr>
          <p:cNvPr id="7" name="圆角矩形 6"/>
          <p:cNvSpPr/>
          <p:nvPr/>
        </p:nvSpPr>
        <p:spPr>
          <a:xfrm>
            <a:off x="1446485" y="2989965"/>
            <a:ext cx="8335468" cy="681038"/>
          </a:xfrm>
          <a:prstGeom prst="roundRect">
            <a:avLst/>
          </a:prstGeom>
          <a:solidFill>
            <a:schemeClr val="accent5">
              <a:lumMod val="40000"/>
              <a:lumOff val="60000"/>
            </a:schemeClr>
          </a:solidFill>
        </p:spPr>
        <p:txBody>
          <a:bodyPr wrap="square">
            <a:spAutoFit/>
          </a:bodyPr>
          <a:lstStyle/>
          <a:p>
            <a:r>
              <a:rPr lang="en-US" altLang="zh-CN" dirty="0"/>
              <a:t>Hide()				' </a:t>
            </a:r>
            <a:r>
              <a:rPr lang="zh-CN" altLang="zh-CN" dirty="0"/>
              <a:t>隐藏当前窗体</a:t>
            </a:r>
          </a:p>
          <a:p>
            <a:r>
              <a:rPr lang="en-US" altLang="zh-CN" dirty="0"/>
              <a:t>Form1.Hide()			' </a:t>
            </a:r>
            <a:r>
              <a:rPr lang="zh-CN" altLang="zh-CN" dirty="0"/>
              <a:t>隐藏名为</a:t>
            </a:r>
            <a:r>
              <a:rPr lang="en-US" altLang="zh-CN" dirty="0"/>
              <a:t>Form1</a:t>
            </a:r>
            <a:r>
              <a:rPr lang="zh-CN" altLang="zh-CN" dirty="0"/>
              <a:t>的窗体</a:t>
            </a:r>
          </a:p>
        </p:txBody>
      </p:sp>
    </p:spTree>
    <p:extLst>
      <p:ext uri="{BB962C8B-B14F-4D97-AF65-F5344CB8AC3E}">
        <p14:creationId xmlns:p14="http://schemas.microsoft.com/office/powerpoint/2010/main" val="10350390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1275908" y="1201479"/>
            <a:ext cx="8995144" cy="2451780"/>
          </a:xfrm>
          <a:prstGeom prst="snip2DiagRect">
            <a:avLst/>
          </a:prstGeom>
          <a:noFill/>
          <a:ln w="19050">
            <a:solidFill>
              <a:srgbClr val="C30D23"/>
            </a:solidFill>
            <a:prstDash val="dashDot"/>
          </a:ln>
        </p:spPr>
        <p:txBody>
          <a:bodyPr wrap="square" rtlCol="0">
            <a:spAutoFit/>
          </a:bodyPr>
          <a:lstStyle/>
          <a:p>
            <a:pPr indent="446088">
              <a:lnSpc>
                <a:spcPct val="150000"/>
              </a:lnSpc>
            </a:pPr>
            <a:r>
              <a:rPr lang="en-US" altLang="zh-CN" b="1" dirty="0"/>
              <a:t>1</a:t>
            </a:r>
            <a:r>
              <a:rPr lang="zh-CN" altLang="zh-CN" b="1" dirty="0"/>
              <a:t>．建立</a:t>
            </a:r>
            <a:r>
              <a:rPr lang="en-US" altLang="zh-CN" b="1" dirty="0"/>
              <a:t>MDI</a:t>
            </a:r>
            <a:r>
              <a:rPr lang="zh-CN" altLang="zh-CN" b="1" dirty="0"/>
              <a:t>父窗体</a:t>
            </a:r>
          </a:p>
          <a:p>
            <a:pPr indent="446088" fontAlgn="ctr">
              <a:lnSpc>
                <a:spcPct val="150000"/>
              </a:lnSpc>
            </a:pPr>
            <a:r>
              <a:rPr lang="zh-CN" altLang="zh-CN" dirty="0"/>
              <a:t>对于项目中的任何一个窗体来说，只要将其</a:t>
            </a:r>
            <a:r>
              <a:rPr lang="en-US" altLang="zh-CN" dirty="0" err="1"/>
              <a:t>IsMdiContainer</a:t>
            </a:r>
            <a:r>
              <a:rPr lang="zh-CN" altLang="zh-CN" dirty="0"/>
              <a:t>属性设置为</a:t>
            </a:r>
            <a:r>
              <a:rPr lang="en-US" altLang="zh-CN" dirty="0"/>
              <a:t>True</a:t>
            </a:r>
            <a:r>
              <a:rPr lang="zh-CN" altLang="zh-CN" dirty="0"/>
              <a:t>，就可以使其成为</a:t>
            </a:r>
            <a:r>
              <a:rPr lang="en-US" altLang="zh-CN" dirty="0"/>
              <a:t>MDI</a:t>
            </a:r>
            <a:r>
              <a:rPr lang="zh-CN" altLang="zh-CN" dirty="0"/>
              <a:t>父窗体。在默认情况下，</a:t>
            </a:r>
            <a:r>
              <a:rPr lang="en-US" altLang="zh-CN" dirty="0" err="1"/>
              <a:t>IsMdiContainer</a:t>
            </a:r>
            <a:r>
              <a:rPr lang="zh-CN" altLang="zh-CN" dirty="0"/>
              <a:t>属性值为</a:t>
            </a:r>
            <a:r>
              <a:rPr lang="en-US" altLang="zh-CN" dirty="0"/>
              <a:t>False</a:t>
            </a:r>
            <a:r>
              <a:rPr lang="zh-CN" altLang="zh-CN" dirty="0"/>
              <a:t>，表示该窗体不是</a:t>
            </a:r>
            <a:r>
              <a:rPr lang="en-US" altLang="zh-CN" dirty="0"/>
              <a:t>MDI</a:t>
            </a:r>
            <a:r>
              <a:rPr lang="zh-CN" altLang="zh-CN" dirty="0"/>
              <a:t>父窗体。通常在设计阶段，把第一个创建的窗体设置为</a:t>
            </a:r>
            <a:r>
              <a:rPr lang="en-US" altLang="zh-CN" dirty="0"/>
              <a:t>MDI</a:t>
            </a:r>
            <a:r>
              <a:rPr lang="zh-CN" altLang="zh-CN" dirty="0"/>
              <a:t>父窗体，后续建立的窗体设置为</a:t>
            </a:r>
            <a:r>
              <a:rPr lang="en-US" altLang="zh-CN" dirty="0"/>
              <a:t>MDI</a:t>
            </a:r>
            <a:r>
              <a:rPr lang="zh-CN" altLang="zh-CN" dirty="0"/>
              <a:t>子窗体</a:t>
            </a:r>
            <a:r>
              <a:rPr lang="zh-CN" altLang="zh-CN" dirty="0" smtClean="0"/>
              <a:t>。</a:t>
            </a:r>
            <a:endParaRPr lang="zh-CN" altLang="zh-CN" dirty="0"/>
          </a:p>
        </p:txBody>
      </p:sp>
    </p:spTree>
    <p:extLst>
      <p:ext uri="{BB962C8B-B14F-4D97-AF65-F5344CB8AC3E}">
        <p14:creationId xmlns:p14="http://schemas.microsoft.com/office/powerpoint/2010/main" val="3848198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882502" y="935665"/>
            <a:ext cx="9431079" cy="2446824"/>
          </a:xfrm>
          <a:prstGeom prst="rect">
            <a:avLst/>
          </a:prstGeom>
          <a:noFill/>
        </p:spPr>
        <p:txBody>
          <a:bodyPr wrap="square" rtlCol="0">
            <a:spAutoFit/>
          </a:bodyPr>
          <a:lstStyle/>
          <a:p>
            <a:pPr indent="446088">
              <a:lnSpc>
                <a:spcPct val="150000"/>
              </a:lnSpc>
            </a:pPr>
            <a:r>
              <a:rPr lang="en-US" altLang="zh-CN" b="1" dirty="0"/>
              <a:t>2</a:t>
            </a:r>
            <a:r>
              <a:rPr lang="zh-CN" altLang="zh-CN" b="1" dirty="0"/>
              <a:t>．建立</a:t>
            </a:r>
            <a:r>
              <a:rPr lang="en-US" altLang="zh-CN" b="1" dirty="0"/>
              <a:t>MDI</a:t>
            </a:r>
            <a:r>
              <a:rPr lang="zh-CN" altLang="zh-CN" b="1" dirty="0"/>
              <a:t>子窗体</a:t>
            </a:r>
          </a:p>
          <a:p>
            <a:pPr indent="446088" fontAlgn="ctr">
              <a:lnSpc>
                <a:spcPct val="150000"/>
              </a:lnSpc>
            </a:pPr>
            <a:r>
              <a:rPr lang="zh-CN" altLang="zh-CN" dirty="0"/>
              <a:t>当在项目中添加一个新窗体后，默认情况下，该窗体是普通窗体，在设计阶段不能将其设置为</a:t>
            </a:r>
            <a:r>
              <a:rPr lang="en-US" altLang="zh-CN" dirty="0"/>
              <a:t>MDI</a:t>
            </a:r>
            <a:r>
              <a:rPr lang="zh-CN" altLang="zh-CN" dirty="0"/>
              <a:t>子窗体，只能在运行时，通过代码设置其</a:t>
            </a:r>
            <a:r>
              <a:rPr lang="en-US" altLang="zh-CN" dirty="0" err="1"/>
              <a:t>MdiParent</a:t>
            </a:r>
            <a:r>
              <a:rPr lang="zh-CN" altLang="zh-CN" dirty="0"/>
              <a:t>属性，将它设置为</a:t>
            </a:r>
            <a:r>
              <a:rPr lang="en-US" altLang="zh-CN" dirty="0"/>
              <a:t>MDI</a:t>
            </a:r>
            <a:r>
              <a:rPr lang="zh-CN" altLang="zh-CN" dirty="0"/>
              <a:t>子窗体。设置方法如</a:t>
            </a:r>
            <a:r>
              <a:rPr lang="en-US" altLang="zh-CN" dirty="0"/>
              <a:t>6.4.1</a:t>
            </a:r>
            <a:r>
              <a:rPr lang="zh-CN" altLang="zh-CN" dirty="0"/>
              <a:t>节所述。</a:t>
            </a:r>
          </a:p>
          <a:p>
            <a:pPr indent="446088" fontAlgn="ctr">
              <a:lnSpc>
                <a:spcPct val="150000"/>
              </a:lnSpc>
            </a:pPr>
            <a:r>
              <a:rPr lang="zh-CN" altLang="zh-CN" dirty="0"/>
              <a:t>子窗体建立后，不会立即在</a:t>
            </a:r>
            <a:r>
              <a:rPr lang="en-US" altLang="zh-CN" dirty="0"/>
              <a:t>MDI</a:t>
            </a:r>
            <a:r>
              <a:rPr lang="zh-CN" altLang="zh-CN" dirty="0"/>
              <a:t>父窗体内显示，必须执行显示窗体的</a:t>
            </a:r>
            <a:r>
              <a:rPr lang="en-US" altLang="zh-CN" dirty="0"/>
              <a:t>Show</a:t>
            </a:r>
            <a:r>
              <a:rPr lang="zh-CN" altLang="zh-CN" dirty="0"/>
              <a:t>方法，才能显示出该窗体。例如，在</a:t>
            </a:r>
            <a:r>
              <a:rPr lang="en-US" altLang="zh-CN" dirty="0"/>
              <a:t>MDI</a:t>
            </a:r>
            <a:r>
              <a:rPr lang="zh-CN" altLang="zh-CN" dirty="0"/>
              <a:t>父窗体的一段程序中设置</a:t>
            </a:r>
            <a:r>
              <a:rPr lang="en-US" altLang="zh-CN" dirty="0"/>
              <a:t>Form2</a:t>
            </a:r>
            <a:r>
              <a:rPr lang="zh-CN" altLang="zh-CN" dirty="0"/>
              <a:t>为</a:t>
            </a:r>
            <a:r>
              <a:rPr lang="en-US" altLang="zh-CN" dirty="0"/>
              <a:t>MDI</a:t>
            </a:r>
            <a:r>
              <a:rPr lang="zh-CN" altLang="zh-CN" dirty="0"/>
              <a:t>子窗体的代码如下</a:t>
            </a:r>
            <a:r>
              <a:rPr lang="zh-CN" altLang="zh-CN" dirty="0" smtClean="0"/>
              <a:t>：</a:t>
            </a:r>
            <a:endParaRPr lang="zh-CN" altLang="zh-CN" dirty="0"/>
          </a:p>
        </p:txBody>
      </p:sp>
      <p:sp>
        <p:nvSpPr>
          <p:cNvPr id="4" name="圆角矩形 3"/>
          <p:cNvSpPr/>
          <p:nvPr/>
        </p:nvSpPr>
        <p:spPr>
          <a:xfrm>
            <a:off x="1375328" y="3534204"/>
            <a:ext cx="8151443" cy="936546"/>
          </a:xfrm>
          <a:prstGeom prst="roundRect">
            <a:avLst>
              <a:gd name="adj" fmla="val 11604"/>
            </a:avLst>
          </a:prstGeom>
          <a:solidFill>
            <a:schemeClr val="accent5">
              <a:lumMod val="40000"/>
              <a:lumOff val="60000"/>
            </a:schemeClr>
          </a:solidFill>
        </p:spPr>
        <p:txBody>
          <a:bodyPr wrap="square">
            <a:spAutoFit/>
          </a:bodyPr>
          <a:lstStyle/>
          <a:p>
            <a:r>
              <a:rPr lang="en-US" altLang="zh-CN" dirty="0"/>
              <a:t>Dim </a:t>
            </a:r>
            <a:r>
              <a:rPr lang="en-US" altLang="zh-CN" dirty="0" err="1"/>
              <a:t>NewDoc</a:t>
            </a:r>
            <a:r>
              <a:rPr lang="en-US" altLang="zh-CN" dirty="0"/>
              <a:t> As New Form2()			</a:t>
            </a:r>
            <a:r>
              <a:rPr lang="en-US" altLang="zh-CN" dirty="0" smtClean="0"/>
              <a:t>' </a:t>
            </a:r>
            <a:r>
              <a:rPr lang="zh-CN" altLang="zh-CN" dirty="0"/>
              <a:t>创建</a:t>
            </a:r>
            <a:r>
              <a:rPr lang="en-US" altLang="zh-CN" dirty="0"/>
              <a:t>Form2</a:t>
            </a:r>
            <a:r>
              <a:rPr lang="zh-CN" altLang="zh-CN" dirty="0"/>
              <a:t>窗体的实例</a:t>
            </a:r>
          </a:p>
          <a:p>
            <a:r>
              <a:rPr lang="en-US" altLang="zh-CN" dirty="0" err="1"/>
              <a:t>NewDoc.MdiParent</a:t>
            </a:r>
            <a:r>
              <a:rPr lang="en-US" altLang="zh-CN" dirty="0"/>
              <a:t> = Me			</a:t>
            </a:r>
            <a:r>
              <a:rPr lang="en-US" altLang="zh-CN" dirty="0" smtClean="0"/>
              <a:t>' </a:t>
            </a:r>
            <a:r>
              <a:rPr lang="zh-CN" altLang="zh-CN" dirty="0"/>
              <a:t>指定当前窗体为</a:t>
            </a:r>
            <a:r>
              <a:rPr lang="en-US" altLang="zh-CN" dirty="0"/>
              <a:t>Form2</a:t>
            </a:r>
            <a:r>
              <a:rPr lang="zh-CN" altLang="zh-CN" dirty="0"/>
              <a:t>的父窗体</a:t>
            </a:r>
          </a:p>
          <a:p>
            <a:r>
              <a:rPr lang="en-US" altLang="zh-CN" dirty="0" err="1"/>
              <a:t>NewDoc.Show</a:t>
            </a:r>
            <a:r>
              <a:rPr lang="en-US" altLang="zh-CN" dirty="0"/>
              <a:t>				</a:t>
            </a:r>
            <a:r>
              <a:rPr lang="en-US" altLang="zh-CN" dirty="0" smtClean="0"/>
              <a:t>' </a:t>
            </a:r>
            <a:r>
              <a:rPr lang="zh-CN" altLang="zh-CN" dirty="0"/>
              <a:t>显示出</a:t>
            </a:r>
            <a:r>
              <a:rPr lang="en-US" altLang="zh-CN" dirty="0"/>
              <a:t>MDI</a:t>
            </a:r>
            <a:r>
              <a:rPr lang="zh-CN" altLang="zh-CN" dirty="0"/>
              <a:t>子窗体</a:t>
            </a:r>
            <a:r>
              <a:rPr lang="en-US" altLang="zh-CN" dirty="0"/>
              <a:t>Form2</a:t>
            </a:r>
            <a:endParaRPr lang="zh-CN" altLang="zh-CN" dirty="0"/>
          </a:p>
        </p:txBody>
      </p:sp>
    </p:spTree>
    <p:extLst>
      <p:ext uri="{BB962C8B-B14F-4D97-AF65-F5344CB8AC3E}">
        <p14:creationId xmlns:p14="http://schemas.microsoft.com/office/powerpoint/2010/main" val="8778198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1063256" y="967563"/>
            <a:ext cx="8931349" cy="2996565"/>
          </a:xfrm>
          <a:prstGeom prst="round2DiagRect">
            <a:avLst/>
          </a:prstGeom>
          <a:noFill/>
          <a:ln w="19050">
            <a:solidFill>
              <a:srgbClr val="C30D23"/>
            </a:solidFill>
            <a:prstDash val="dashDot"/>
          </a:ln>
        </p:spPr>
        <p:txBody>
          <a:bodyPr wrap="square" rtlCol="0">
            <a:spAutoFit/>
          </a:bodyPr>
          <a:lstStyle/>
          <a:p>
            <a:pPr indent="446088">
              <a:lnSpc>
                <a:spcPct val="200000"/>
              </a:lnSpc>
            </a:pPr>
            <a:r>
              <a:rPr lang="en-US" altLang="zh-CN" b="1" dirty="0"/>
              <a:t>3</a:t>
            </a:r>
            <a:r>
              <a:rPr lang="zh-CN" altLang="zh-CN" b="1" dirty="0"/>
              <a:t>．设置</a:t>
            </a:r>
            <a:r>
              <a:rPr lang="en-US" altLang="zh-CN" b="1" dirty="0"/>
              <a:t>MDI</a:t>
            </a:r>
            <a:r>
              <a:rPr lang="zh-CN" altLang="zh-CN" b="1" dirty="0"/>
              <a:t>父窗体为启动窗体</a:t>
            </a:r>
          </a:p>
          <a:p>
            <a:pPr indent="446088" fontAlgn="ctr">
              <a:lnSpc>
                <a:spcPct val="150000"/>
              </a:lnSpc>
            </a:pPr>
            <a:r>
              <a:rPr lang="zh-CN" altLang="zh-CN" dirty="0"/>
              <a:t>如果将第一个窗体设置为</a:t>
            </a:r>
            <a:r>
              <a:rPr lang="en-US" altLang="zh-CN" dirty="0"/>
              <a:t>MDI</a:t>
            </a:r>
            <a:r>
              <a:rPr lang="zh-CN" altLang="zh-CN" dirty="0"/>
              <a:t>父窗体，那么系统默认第一个窗体为启动窗体，否则，需要把</a:t>
            </a:r>
            <a:r>
              <a:rPr lang="en-US" altLang="zh-CN" dirty="0"/>
              <a:t>MDI</a:t>
            </a:r>
            <a:r>
              <a:rPr lang="zh-CN" altLang="zh-CN" dirty="0"/>
              <a:t>父窗体设置为启动窗体，具体操作方法如</a:t>
            </a:r>
            <a:r>
              <a:rPr lang="en-US" altLang="zh-CN" dirty="0"/>
              <a:t>6.2.2</a:t>
            </a:r>
            <a:r>
              <a:rPr lang="zh-CN" altLang="zh-CN" dirty="0"/>
              <a:t>节所述。</a:t>
            </a:r>
          </a:p>
          <a:p>
            <a:pPr indent="446088">
              <a:lnSpc>
                <a:spcPct val="200000"/>
              </a:lnSpc>
            </a:pPr>
            <a:r>
              <a:rPr lang="en-US" altLang="zh-CN" b="1" dirty="0"/>
              <a:t>4</a:t>
            </a:r>
            <a:r>
              <a:rPr lang="zh-CN" altLang="zh-CN" b="1" dirty="0"/>
              <a:t>．编写程序代码</a:t>
            </a:r>
          </a:p>
          <a:p>
            <a:pPr indent="446088" fontAlgn="ctr">
              <a:lnSpc>
                <a:spcPct val="150000"/>
              </a:lnSpc>
            </a:pPr>
            <a:r>
              <a:rPr lang="zh-CN" altLang="zh-CN" dirty="0"/>
              <a:t>建立了</a:t>
            </a:r>
            <a:r>
              <a:rPr lang="en-US" altLang="zh-CN" dirty="0"/>
              <a:t>MDI</a:t>
            </a:r>
            <a:r>
              <a:rPr lang="zh-CN" altLang="zh-CN" dirty="0"/>
              <a:t>父窗体和</a:t>
            </a:r>
            <a:r>
              <a:rPr lang="en-US" altLang="zh-CN" dirty="0"/>
              <a:t>MDI</a:t>
            </a:r>
            <a:r>
              <a:rPr lang="zh-CN" altLang="zh-CN" dirty="0"/>
              <a:t>子窗体并指定了启动窗体后，就可以像开发普通窗体应用程序一样来设计各</a:t>
            </a:r>
            <a:r>
              <a:rPr lang="en-US" altLang="zh-CN" dirty="0"/>
              <a:t>MDI</a:t>
            </a:r>
            <a:r>
              <a:rPr lang="zh-CN" altLang="zh-CN" dirty="0"/>
              <a:t>窗体界面，以及实现相应功能的程序代码</a:t>
            </a:r>
            <a:r>
              <a:rPr lang="zh-CN" altLang="zh-CN" dirty="0" smtClean="0"/>
              <a:t>。</a:t>
            </a:r>
            <a:endParaRPr lang="zh-CN" altLang="zh-CN" dirty="0"/>
          </a:p>
        </p:txBody>
      </p:sp>
    </p:spTree>
    <p:extLst>
      <p:ext uri="{BB962C8B-B14F-4D97-AF65-F5344CB8AC3E}">
        <p14:creationId xmlns:p14="http://schemas.microsoft.com/office/powerpoint/2010/main" val="110586633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882502" y="765544"/>
            <a:ext cx="9324754" cy="1661993"/>
          </a:xfrm>
          <a:prstGeom prst="rect">
            <a:avLst/>
          </a:prstGeom>
          <a:noFill/>
        </p:spPr>
        <p:txBody>
          <a:bodyPr wrap="square" rtlCol="0">
            <a:spAutoFit/>
          </a:bodyPr>
          <a:lstStyle/>
          <a:p>
            <a:pPr indent="446088" fontAlgn="ctr">
              <a:lnSpc>
                <a:spcPct val="150000"/>
              </a:lnSpc>
            </a:pPr>
            <a:r>
              <a:rPr lang="zh-CN" altLang="zh-CN" dirty="0"/>
              <a:t>【例</a:t>
            </a:r>
            <a:r>
              <a:rPr lang="en-US" altLang="zh-CN" dirty="0"/>
              <a:t>6.8</a:t>
            </a:r>
            <a:r>
              <a:rPr lang="zh-CN" altLang="zh-CN" dirty="0"/>
              <a:t>】 建立</a:t>
            </a:r>
            <a:r>
              <a:rPr lang="en-US" altLang="zh-CN" dirty="0"/>
              <a:t>MDI</a:t>
            </a:r>
            <a:r>
              <a:rPr lang="zh-CN" altLang="zh-CN" dirty="0"/>
              <a:t>窗体应用程序，通过窗体上的按钮显示</a:t>
            </a:r>
            <a:r>
              <a:rPr lang="en-US" altLang="zh-CN" dirty="0"/>
              <a:t>MDI</a:t>
            </a:r>
            <a:r>
              <a:rPr lang="zh-CN" altLang="zh-CN" dirty="0"/>
              <a:t>子窗体。</a:t>
            </a:r>
          </a:p>
          <a:p>
            <a:pPr indent="446088">
              <a:lnSpc>
                <a:spcPct val="150000"/>
              </a:lnSpc>
            </a:pPr>
            <a:r>
              <a:rPr lang="en-US" altLang="zh-CN" b="1" dirty="0"/>
              <a:t>1</a:t>
            </a:r>
            <a:r>
              <a:rPr lang="zh-CN" altLang="zh-CN" b="1" dirty="0"/>
              <a:t>．界面设计</a:t>
            </a:r>
          </a:p>
          <a:p>
            <a:pPr indent="446088" fontAlgn="ctr">
              <a:lnSpc>
                <a:spcPct val="150000"/>
              </a:lnSpc>
            </a:pPr>
            <a:r>
              <a:rPr lang="zh-CN" altLang="zh-CN" dirty="0"/>
              <a:t>在第一个窗体（</a:t>
            </a:r>
            <a:r>
              <a:rPr lang="en-US" altLang="zh-CN" dirty="0" err="1"/>
              <a:t>Forml</a:t>
            </a:r>
            <a:r>
              <a:rPr lang="zh-CN" altLang="zh-CN" dirty="0"/>
              <a:t>）中，有</a:t>
            </a:r>
            <a:r>
              <a:rPr lang="en-US" altLang="zh-CN" dirty="0"/>
              <a:t>2</a:t>
            </a:r>
            <a:r>
              <a:rPr lang="zh-CN" altLang="zh-CN" dirty="0"/>
              <a:t>个命令按钮（</a:t>
            </a:r>
            <a:r>
              <a:rPr lang="en-US" altLang="zh-CN" dirty="0"/>
              <a:t>Button1</a:t>
            </a:r>
            <a:r>
              <a:rPr lang="zh-CN" altLang="zh-CN" dirty="0"/>
              <a:t>、</a:t>
            </a:r>
            <a:r>
              <a:rPr lang="en-US" altLang="zh-CN" dirty="0"/>
              <a:t>Button2</a:t>
            </a:r>
            <a:r>
              <a:rPr lang="zh-CN" altLang="zh-CN" dirty="0"/>
              <a:t>）；在第二个窗体（</a:t>
            </a:r>
            <a:r>
              <a:rPr lang="en-US" altLang="zh-CN" dirty="0"/>
              <a:t>Form2</a:t>
            </a:r>
            <a:r>
              <a:rPr lang="zh-CN" altLang="zh-CN" dirty="0"/>
              <a:t>）中，添加</a:t>
            </a:r>
            <a:r>
              <a:rPr lang="en-US" altLang="zh-CN" dirty="0"/>
              <a:t>1</a:t>
            </a:r>
            <a:r>
              <a:rPr lang="zh-CN" altLang="zh-CN" dirty="0"/>
              <a:t>个命令按钮（</a:t>
            </a:r>
            <a:r>
              <a:rPr lang="en-US" altLang="zh-CN" dirty="0"/>
              <a:t>Button1</a:t>
            </a:r>
            <a:r>
              <a:rPr lang="zh-CN" altLang="zh-CN" dirty="0"/>
              <a:t>）。表</a:t>
            </a:r>
            <a:r>
              <a:rPr lang="en-US" altLang="zh-CN" dirty="0"/>
              <a:t>6.11</a:t>
            </a:r>
            <a:r>
              <a:rPr lang="zh-CN" altLang="zh-CN" dirty="0"/>
              <a:t>列出了</a:t>
            </a:r>
            <a:r>
              <a:rPr lang="en-US" altLang="zh-CN" dirty="0"/>
              <a:t>2</a:t>
            </a:r>
            <a:r>
              <a:rPr lang="zh-CN" altLang="zh-CN" dirty="0"/>
              <a:t>个窗体中的主要对象及其控件属性</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2760418567"/>
              </p:ext>
            </p:extLst>
          </p:nvPr>
        </p:nvGraphicFramePr>
        <p:xfrm>
          <a:off x="2404729" y="2546239"/>
          <a:ext cx="7026349" cy="2078923"/>
        </p:xfrm>
        <a:graphic>
          <a:graphicData uri="http://schemas.openxmlformats.org/drawingml/2006/table">
            <a:tbl>
              <a:tblPr firstRow="1" bandRow="1" bandCol="1"/>
              <a:tblGrid>
                <a:gridCol w="1568280"/>
                <a:gridCol w="1431970"/>
                <a:gridCol w="1963384"/>
                <a:gridCol w="2062715"/>
              </a:tblGrid>
              <a:tr h="296989">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对象名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96989">
                <a:tc rowSpan="2">
                  <a:txBody>
                    <a:bodyPr/>
                    <a:lstStyle/>
                    <a:p>
                      <a:pPr algn="just">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ts val="1560"/>
                        </a:lnSpc>
                        <a:spcAft>
                          <a:spcPts val="0"/>
                        </a:spcAft>
                        <a:tabLst>
                          <a:tab pos="5328920" algn="r"/>
                        </a:tabLst>
                      </a:pPr>
                      <a:r>
                        <a:rPr lang="en-US" sz="1400" kern="1050">
                          <a:effectLst/>
                          <a:latin typeface="Times New Roman"/>
                          <a:ea typeface="宋体"/>
                        </a:rPr>
                        <a:t>Form1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MDI</a:t>
                      </a:r>
                      <a:r>
                        <a:rPr lang="zh-CN" sz="1400" kern="1050">
                          <a:effectLst/>
                          <a:latin typeface="Times New Roman"/>
                          <a:ea typeface="宋体"/>
                        </a:rPr>
                        <a:t>应用程序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989">
                <a:tc vMerge="1">
                  <a:txBody>
                    <a:bodyPr/>
                    <a:lstStyle/>
                    <a:p>
                      <a:endParaRPr lang="zh-CN" altLang="en-US"/>
                    </a:p>
                  </a:txBody>
                  <a:tcPr/>
                </a:tc>
                <a:tc vMerge="1">
                  <a:txBody>
                    <a:bodyPr/>
                    <a:lstStyle/>
                    <a:p>
                      <a:endParaRPr lang="zh-CN" altLang="en-US"/>
                    </a:p>
                  </a:txBody>
                  <a:tcPr/>
                </a:tc>
                <a:tc>
                  <a:txBody>
                    <a:bodyPr/>
                    <a:lstStyle/>
                    <a:p>
                      <a:pPr algn="just">
                        <a:lnSpc>
                          <a:spcPts val="1560"/>
                        </a:lnSpc>
                        <a:spcAft>
                          <a:spcPts val="0"/>
                        </a:spcAft>
                        <a:tabLst>
                          <a:tab pos="5328920" algn="r"/>
                        </a:tabLst>
                      </a:pPr>
                      <a:r>
                        <a:rPr lang="en-US" sz="1400" kern="1050">
                          <a:effectLst/>
                          <a:latin typeface="Times New Roman"/>
                          <a:ea typeface="宋体"/>
                        </a:rPr>
                        <a:t>IsMdiContainer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989">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显示子窗体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989">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结束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989">
                <a:tc>
                  <a:txBody>
                    <a:bodyPr/>
                    <a:lstStyle/>
                    <a:p>
                      <a:pPr algn="just">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Form2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MDI</a:t>
                      </a:r>
                      <a:r>
                        <a:rPr lang="zh-CN" sz="1400" kern="1050">
                          <a:effectLst/>
                          <a:latin typeface="Times New Roman"/>
                          <a:ea typeface="宋体"/>
                        </a:rPr>
                        <a:t>子窗体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989">
                <a:tc>
                  <a:txBody>
                    <a:bodyPr/>
                    <a:lstStyle/>
                    <a:p>
                      <a:pPr algn="just">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关闭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569543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矩形 2"/>
          <p:cNvSpPr/>
          <p:nvPr/>
        </p:nvSpPr>
        <p:spPr>
          <a:xfrm>
            <a:off x="1446788" y="934099"/>
            <a:ext cx="3841116" cy="353943"/>
          </a:xfrm>
          <a:prstGeom prst="rect">
            <a:avLst/>
          </a:prstGeom>
        </p:spPr>
        <p:txBody>
          <a:bodyPr wrap="none">
            <a:spAutoFit/>
          </a:bodyPr>
          <a:lstStyle/>
          <a:p>
            <a:pPr fontAlgn="ctr"/>
            <a:r>
              <a:rPr lang="zh-CN" altLang="zh-CN" dirty="0"/>
              <a:t>程序运行后的界面效果如图</a:t>
            </a:r>
            <a:r>
              <a:rPr lang="en-US" altLang="zh-CN" dirty="0"/>
              <a:t>6.26</a:t>
            </a:r>
            <a:r>
              <a:rPr lang="zh-CN" altLang="zh-CN" dirty="0"/>
              <a:t>所示。</a:t>
            </a:r>
          </a:p>
        </p:txBody>
      </p:sp>
      <p:pic>
        <p:nvPicPr>
          <p:cNvPr id="28674" name="Picture 2" descr="6t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1303" y="1468142"/>
            <a:ext cx="5313990" cy="3674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2740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与</a:t>
            </a:r>
            <a:r>
              <a:rPr lang="en-US" altLang="zh-CN" dirty="0"/>
              <a:t>MDI</a:t>
            </a:r>
            <a:r>
              <a:rPr lang="zh-CN" altLang="zh-CN" dirty="0"/>
              <a:t>有关的属性和方法</a:t>
            </a:r>
          </a:p>
        </p:txBody>
      </p:sp>
      <p:sp>
        <p:nvSpPr>
          <p:cNvPr id="3" name="TextBox 2"/>
          <p:cNvSpPr txBox="1"/>
          <p:nvPr/>
        </p:nvSpPr>
        <p:spPr>
          <a:xfrm>
            <a:off x="1392865" y="746926"/>
            <a:ext cx="5465135" cy="615553"/>
          </a:xfrm>
          <a:prstGeom prst="rect">
            <a:avLst/>
          </a:prstGeom>
          <a:noFill/>
        </p:spPr>
        <p:txBody>
          <a:bodyPr wrap="square" rtlCol="0">
            <a:spAutoFit/>
          </a:bodyPr>
          <a:lstStyle/>
          <a:p>
            <a:r>
              <a:rPr lang="en-US" altLang="zh-CN" b="1" dirty="0"/>
              <a:t>2</a:t>
            </a:r>
            <a:r>
              <a:rPr lang="zh-CN" altLang="zh-CN" b="1" dirty="0"/>
              <a:t>．程序代码设计</a:t>
            </a:r>
          </a:p>
          <a:p>
            <a:pPr fontAlgn="ctr"/>
            <a:r>
              <a:rPr lang="zh-CN" altLang="zh-CN" dirty="0"/>
              <a:t>“显示子窗体”按钮事件代码</a:t>
            </a:r>
            <a:r>
              <a:rPr lang="zh-CN" altLang="zh-CN" dirty="0" smtClean="0"/>
              <a:t>：</a:t>
            </a:r>
            <a:endParaRPr lang="zh-CN" altLang="zh-CN" dirty="0"/>
          </a:p>
        </p:txBody>
      </p:sp>
      <p:sp>
        <p:nvSpPr>
          <p:cNvPr id="4" name="TextBox 3"/>
          <p:cNvSpPr txBox="1"/>
          <p:nvPr/>
        </p:nvSpPr>
        <p:spPr>
          <a:xfrm>
            <a:off x="1509823" y="1362479"/>
            <a:ext cx="8686800" cy="1902113"/>
          </a:xfrm>
          <a:prstGeom prst="roundRect">
            <a:avLst>
              <a:gd name="adj" fmla="val 7674"/>
            </a:avLst>
          </a:prstGeom>
          <a:solidFill>
            <a:schemeClr val="accent5">
              <a:lumMod val="40000"/>
              <a:lumOff val="60000"/>
            </a:schemeClr>
          </a:solidFill>
        </p:spPr>
        <p:txBody>
          <a:bodyPr wrap="square" rtlCol="0">
            <a:spAutoFit/>
          </a:bodyPr>
          <a:lstStyle/>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Button1.Click</a:t>
            </a:r>
            <a:endParaRPr lang="zh-CN" altLang="zh-CN" sz="1600" dirty="0"/>
          </a:p>
          <a:p>
            <a:r>
              <a:rPr lang="en-US" altLang="zh-CN" sz="1600" dirty="0"/>
              <a:t>    Dim form2 As New Form2 			</a:t>
            </a:r>
            <a:r>
              <a:rPr lang="en-US" altLang="zh-CN" sz="1600" dirty="0" smtClean="0"/>
              <a:t>' </a:t>
            </a:r>
            <a:r>
              <a:rPr lang="zh-CN" altLang="zh-CN" sz="1600" dirty="0"/>
              <a:t>创建</a:t>
            </a:r>
            <a:r>
              <a:rPr lang="en-US" altLang="zh-CN" sz="1600" dirty="0"/>
              <a:t>Form2</a:t>
            </a:r>
            <a:r>
              <a:rPr lang="zh-CN" altLang="zh-CN" sz="1600" dirty="0"/>
              <a:t>窗体实例</a:t>
            </a:r>
          </a:p>
          <a:p>
            <a:r>
              <a:rPr lang="en-US" altLang="zh-CN" sz="1600" dirty="0"/>
              <a:t>    form2.MdiParent = Me 			</a:t>
            </a:r>
            <a:r>
              <a:rPr lang="en-US" altLang="zh-CN" sz="1600" dirty="0" smtClean="0"/>
              <a:t>' </a:t>
            </a:r>
            <a:r>
              <a:rPr lang="zh-CN" altLang="zh-CN" sz="1600" dirty="0"/>
              <a:t>设置</a:t>
            </a:r>
            <a:r>
              <a:rPr lang="en-US" altLang="zh-CN" sz="1600" dirty="0"/>
              <a:t>form2</a:t>
            </a:r>
            <a:r>
              <a:rPr lang="zh-CN" altLang="zh-CN" sz="1600" dirty="0"/>
              <a:t>为</a:t>
            </a:r>
            <a:r>
              <a:rPr lang="en-US" altLang="zh-CN" sz="1600" dirty="0"/>
              <a:t>MDI</a:t>
            </a:r>
            <a:r>
              <a:rPr lang="zh-CN" altLang="zh-CN" sz="1600" dirty="0"/>
              <a:t>子窗体</a:t>
            </a:r>
          </a:p>
          <a:p>
            <a:r>
              <a:rPr lang="en-US" altLang="zh-CN" sz="1600" dirty="0"/>
              <a:t>    form2.WindowState = </a:t>
            </a:r>
            <a:r>
              <a:rPr lang="en-US" altLang="zh-CN" sz="1600" dirty="0" err="1"/>
              <a:t>FormWindowState.Maximized</a:t>
            </a:r>
            <a:r>
              <a:rPr lang="en-US" altLang="zh-CN" sz="1600" dirty="0"/>
              <a:t>	</a:t>
            </a:r>
            <a:r>
              <a:rPr lang="en-US" altLang="zh-CN" sz="1600" dirty="0" smtClean="0"/>
              <a:t>' </a:t>
            </a:r>
            <a:r>
              <a:rPr lang="zh-CN" altLang="zh-CN" sz="1600" dirty="0"/>
              <a:t>子窗体最大化显示</a:t>
            </a:r>
          </a:p>
          <a:p>
            <a:r>
              <a:rPr lang="en-US" altLang="zh-CN" sz="1600" dirty="0"/>
              <a:t>    form2.Show() 					</a:t>
            </a:r>
            <a:r>
              <a:rPr lang="en-US" altLang="zh-CN" sz="1600" dirty="0" smtClean="0"/>
              <a:t>' </a:t>
            </a:r>
            <a:r>
              <a:rPr lang="zh-CN" altLang="zh-CN" sz="1600" dirty="0"/>
              <a:t>显示子窗体</a:t>
            </a:r>
          </a:p>
          <a:p>
            <a:r>
              <a:rPr lang="en-US" altLang="zh-CN" sz="1600" dirty="0"/>
              <a:t>End </a:t>
            </a:r>
            <a:r>
              <a:rPr lang="en-US" altLang="zh-CN" sz="1600" dirty="0" smtClean="0"/>
              <a:t>Sub</a:t>
            </a:r>
          </a:p>
        </p:txBody>
      </p:sp>
      <p:sp>
        <p:nvSpPr>
          <p:cNvPr id="5" name="矩形 4"/>
          <p:cNvSpPr/>
          <p:nvPr/>
        </p:nvSpPr>
        <p:spPr>
          <a:xfrm>
            <a:off x="1392865" y="3381336"/>
            <a:ext cx="2582758" cy="353943"/>
          </a:xfrm>
          <a:prstGeom prst="rect">
            <a:avLst/>
          </a:prstGeom>
        </p:spPr>
        <p:txBody>
          <a:bodyPr wrap="none">
            <a:spAutoFit/>
          </a:bodyPr>
          <a:lstStyle/>
          <a:p>
            <a:pPr fontAlgn="ctr"/>
            <a:r>
              <a:rPr lang="zh-CN" altLang="zh-CN" dirty="0"/>
              <a:t>“结束”按钮事件代码：</a:t>
            </a:r>
          </a:p>
        </p:txBody>
      </p:sp>
      <p:sp>
        <p:nvSpPr>
          <p:cNvPr id="6" name="TextBox 5"/>
          <p:cNvSpPr txBox="1"/>
          <p:nvPr/>
        </p:nvSpPr>
        <p:spPr>
          <a:xfrm>
            <a:off x="1509823" y="3735279"/>
            <a:ext cx="8686800" cy="1208842"/>
          </a:xfrm>
          <a:prstGeom prst="roundRect">
            <a:avLst/>
          </a:prstGeom>
          <a:solidFill>
            <a:schemeClr val="accent5">
              <a:lumMod val="40000"/>
              <a:lumOff val="60000"/>
            </a:schemeClr>
          </a:solidFill>
        </p:spPr>
        <p:txBody>
          <a:bodyPr wrap="square" rtlCol="0">
            <a:spAutoFit/>
          </a:bodyPr>
          <a:lstStyle/>
          <a:p>
            <a:r>
              <a:rPr lang="en-US" altLang="zh-CN" sz="1600" dirty="0"/>
              <a:t>Private Sub Button2_Click(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Button2.Click</a:t>
            </a:r>
            <a:endParaRPr lang="zh-CN" altLang="zh-CN" sz="1600" dirty="0"/>
          </a:p>
          <a:p>
            <a:r>
              <a:rPr lang="en-US" altLang="zh-CN" sz="1600" dirty="0"/>
              <a:t>    End 						</a:t>
            </a:r>
            <a:r>
              <a:rPr lang="en-US" altLang="zh-CN" sz="1600" dirty="0" smtClean="0"/>
              <a:t>' </a:t>
            </a:r>
            <a:r>
              <a:rPr lang="zh-CN" altLang="zh-CN" sz="1600" dirty="0"/>
              <a:t>结束程序</a:t>
            </a:r>
          </a:p>
          <a:p>
            <a:r>
              <a:rPr lang="en-US" altLang="zh-CN" sz="1600" dirty="0"/>
              <a:t>End </a:t>
            </a:r>
            <a:r>
              <a:rPr lang="en-US" altLang="zh-CN" sz="1600" dirty="0" smtClean="0"/>
              <a:t>Sub</a:t>
            </a:r>
            <a:endParaRPr lang="zh-CN" altLang="zh-CN" sz="1600" dirty="0"/>
          </a:p>
        </p:txBody>
      </p:sp>
      <p:sp>
        <p:nvSpPr>
          <p:cNvPr id="7" name="矩形 6"/>
          <p:cNvSpPr/>
          <p:nvPr/>
        </p:nvSpPr>
        <p:spPr>
          <a:xfrm>
            <a:off x="1392865" y="4995198"/>
            <a:ext cx="7517219" cy="615553"/>
          </a:xfrm>
          <a:prstGeom prst="rect">
            <a:avLst/>
          </a:prstGeom>
        </p:spPr>
        <p:txBody>
          <a:bodyPr wrap="square">
            <a:spAutoFit/>
          </a:bodyPr>
          <a:lstStyle/>
          <a:p>
            <a:pPr fontAlgn="ctr"/>
            <a:r>
              <a:rPr lang="zh-CN" altLang="zh-CN" dirty="0"/>
              <a:t>第二个窗体中有一个“关闭”按钮，单击该按钮关闭当前窗体。</a:t>
            </a:r>
          </a:p>
          <a:p>
            <a:pPr fontAlgn="ctr"/>
            <a:r>
              <a:rPr lang="zh-CN" altLang="zh-CN" dirty="0"/>
              <a:t>“关闭”按钮事件代码：</a:t>
            </a:r>
          </a:p>
        </p:txBody>
      </p:sp>
      <p:sp>
        <p:nvSpPr>
          <p:cNvPr id="8" name="TextBox 7"/>
          <p:cNvSpPr txBox="1"/>
          <p:nvPr/>
        </p:nvSpPr>
        <p:spPr>
          <a:xfrm>
            <a:off x="1509823" y="5610751"/>
            <a:ext cx="8686800" cy="1208842"/>
          </a:xfrm>
          <a:prstGeom prst="roundRect">
            <a:avLst/>
          </a:prstGeom>
          <a:solidFill>
            <a:schemeClr val="accent5">
              <a:lumMod val="40000"/>
              <a:lumOff val="60000"/>
            </a:schemeClr>
          </a:solidFill>
        </p:spPr>
        <p:txBody>
          <a:bodyPr wrap="square" rtlCol="0">
            <a:spAutoFit/>
          </a:bodyPr>
          <a:lstStyle/>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Button1.Click</a:t>
            </a:r>
            <a:endParaRPr lang="zh-CN" altLang="zh-CN" sz="1600" dirty="0"/>
          </a:p>
          <a:p>
            <a:r>
              <a:rPr lang="en-US" altLang="zh-CN" sz="1600" dirty="0"/>
              <a:t>        </a:t>
            </a:r>
            <a:r>
              <a:rPr lang="en-US" altLang="zh-CN" sz="1600" dirty="0" err="1"/>
              <a:t>Me.Close</a:t>
            </a:r>
            <a:r>
              <a:rPr lang="en-US" altLang="zh-CN" sz="1600" dirty="0"/>
              <a:t>() 				</a:t>
            </a:r>
            <a:r>
              <a:rPr lang="en-US" altLang="zh-CN" sz="1600" dirty="0" smtClean="0"/>
              <a:t>' </a:t>
            </a:r>
            <a:r>
              <a:rPr lang="zh-CN" altLang="zh-CN" sz="1600" dirty="0"/>
              <a:t>关闭当前窗体</a:t>
            </a:r>
          </a:p>
          <a:p>
            <a:r>
              <a:rPr lang="en-US" altLang="zh-CN" sz="1600" dirty="0"/>
              <a:t>    End </a:t>
            </a:r>
            <a:r>
              <a:rPr lang="en-US" altLang="zh-CN" sz="1600" dirty="0" smtClean="0"/>
              <a:t>Sub</a:t>
            </a:r>
          </a:p>
        </p:txBody>
      </p:sp>
    </p:spTree>
    <p:extLst>
      <p:ext uri="{BB962C8B-B14F-4D97-AF65-F5344CB8AC3E}">
        <p14:creationId xmlns:p14="http://schemas.microsoft.com/office/powerpoint/2010/main" val="16014822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7598" y="2692563"/>
            <a:ext cx="2147212"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endParaRPr lang="zh-CN" altLang="en-US" dirty="0"/>
          </a:p>
        </p:txBody>
      </p:sp>
      <p:cxnSp>
        <p:nvCxnSpPr>
          <p:cNvPr id="11" name="直接连接符 10"/>
          <p:cNvCxnSpPr/>
          <p:nvPr/>
        </p:nvCxnSpPr>
        <p:spPr>
          <a:xfrm>
            <a:off x="5305465" y="3195254"/>
            <a:ext cx="2583893"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50675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p>
        </p:txBody>
      </p:sp>
      <p:sp>
        <p:nvSpPr>
          <p:cNvPr id="3" name="TextBox 2"/>
          <p:cNvSpPr txBox="1"/>
          <p:nvPr/>
        </p:nvSpPr>
        <p:spPr>
          <a:xfrm>
            <a:off x="839972" y="946298"/>
            <a:ext cx="9654363" cy="1138773"/>
          </a:xfrm>
          <a:prstGeom prst="rect">
            <a:avLst/>
          </a:prstGeom>
          <a:noFill/>
        </p:spPr>
        <p:txBody>
          <a:bodyPr wrap="square" rtlCol="0">
            <a:spAutoFit/>
          </a:bodyPr>
          <a:lstStyle/>
          <a:p>
            <a:pPr indent="446088"/>
            <a:r>
              <a:rPr lang="zh-CN" altLang="zh-CN" dirty="0"/>
              <a:t>菜单条的</a:t>
            </a:r>
            <a:r>
              <a:rPr lang="en-US" altLang="zh-CN" dirty="0" err="1"/>
              <a:t>MdiWindowListItem</a:t>
            </a:r>
            <a:r>
              <a:rPr lang="zh-CN" altLang="zh-CN" dirty="0"/>
              <a:t>属性指定</a:t>
            </a:r>
            <a:r>
              <a:rPr lang="en-US" altLang="zh-CN" dirty="0"/>
              <a:t>MDI</a:t>
            </a:r>
            <a:r>
              <a:rPr lang="zh-CN" altLang="zh-CN" dirty="0"/>
              <a:t>窗体中的哪个菜单项可以显示</a:t>
            </a:r>
            <a:r>
              <a:rPr lang="en-US" altLang="zh-CN" dirty="0"/>
              <a:t>MDI</a:t>
            </a:r>
            <a:r>
              <a:rPr lang="zh-CN" altLang="zh-CN" dirty="0"/>
              <a:t>子窗体标题列表。默认值为</a:t>
            </a:r>
            <a:r>
              <a:rPr lang="en-US" altLang="zh-CN" dirty="0"/>
              <a:t>None</a:t>
            </a:r>
            <a:r>
              <a:rPr lang="zh-CN" altLang="zh-CN" dirty="0"/>
              <a:t>，表示不能显示子窗体标题列表；若其值为某个主菜单项名称，即表示该主菜单项可以显示。在程序运行期间，</a:t>
            </a:r>
            <a:r>
              <a:rPr lang="en-US" altLang="zh-CN" dirty="0"/>
              <a:t>VB.NET</a:t>
            </a:r>
            <a:r>
              <a:rPr lang="zh-CN" altLang="zh-CN" dirty="0"/>
              <a:t>自动显示和管理子窗体标题列表。</a:t>
            </a:r>
            <a:r>
              <a:rPr lang="en-US" altLang="zh-CN" dirty="0" err="1"/>
              <a:t>MdiWindowListItem</a:t>
            </a:r>
            <a:r>
              <a:rPr lang="zh-CN" altLang="zh-CN" dirty="0"/>
              <a:t>属性可以在设计阶段设置，也可以在代码中设置。设置该属性的语法格式如下</a:t>
            </a:r>
            <a:r>
              <a:rPr lang="zh-CN" altLang="zh-CN" dirty="0" smtClean="0"/>
              <a:t>：</a:t>
            </a:r>
            <a:endParaRPr lang="zh-CN" altLang="zh-CN" dirty="0"/>
          </a:p>
        </p:txBody>
      </p:sp>
      <p:sp>
        <p:nvSpPr>
          <p:cNvPr id="4" name="圆角矩形 3"/>
          <p:cNvSpPr/>
          <p:nvPr/>
        </p:nvSpPr>
        <p:spPr>
          <a:xfrm>
            <a:off x="1327456" y="2087713"/>
            <a:ext cx="8656516" cy="391597"/>
          </a:xfrm>
          <a:prstGeom prst="roundRect">
            <a:avLst/>
          </a:prstGeom>
          <a:solidFill>
            <a:schemeClr val="accent5">
              <a:lumMod val="40000"/>
              <a:lumOff val="60000"/>
            </a:schemeClr>
          </a:solidFill>
        </p:spPr>
        <p:txBody>
          <a:bodyPr wrap="square">
            <a:spAutoFit/>
          </a:bodyPr>
          <a:lstStyle/>
          <a:p>
            <a:r>
              <a:rPr lang="zh-CN" altLang="zh-CN" dirty="0"/>
              <a:t>菜单条名</a:t>
            </a:r>
            <a:r>
              <a:rPr lang="en-US" altLang="zh-CN" dirty="0"/>
              <a:t>.</a:t>
            </a:r>
            <a:r>
              <a:rPr lang="en-US" altLang="zh-CN" dirty="0" err="1"/>
              <a:t>MdiWindowListItem</a:t>
            </a:r>
            <a:r>
              <a:rPr lang="en-US" altLang="zh-CN" dirty="0"/>
              <a:t> = </a:t>
            </a:r>
            <a:r>
              <a:rPr lang="zh-CN" altLang="zh-CN" dirty="0"/>
              <a:t>菜单项名称</a:t>
            </a:r>
          </a:p>
        </p:txBody>
      </p:sp>
      <p:sp>
        <p:nvSpPr>
          <p:cNvPr id="5" name="TextBox 4"/>
          <p:cNvSpPr txBox="1"/>
          <p:nvPr/>
        </p:nvSpPr>
        <p:spPr>
          <a:xfrm>
            <a:off x="839972" y="2479310"/>
            <a:ext cx="9420446" cy="166199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）菜单条名，代表</a:t>
            </a:r>
            <a:r>
              <a:rPr lang="en-US" altLang="zh-CN" dirty="0"/>
              <a:t>MDI</a:t>
            </a:r>
            <a:r>
              <a:rPr lang="zh-CN" altLang="zh-CN" dirty="0"/>
              <a:t>窗体中的</a:t>
            </a:r>
            <a:r>
              <a:rPr lang="en-US" altLang="zh-CN" dirty="0" err="1"/>
              <a:t>MenuStrip</a:t>
            </a:r>
            <a:r>
              <a:rPr lang="zh-CN" altLang="zh-CN" dirty="0"/>
              <a:t>对象名称。</a:t>
            </a:r>
          </a:p>
          <a:p>
            <a:pPr indent="446088" fontAlgn="ctr"/>
            <a:r>
              <a:rPr lang="zh-CN" altLang="zh-CN" dirty="0"/>
              <a:t>（</a:t>
            </a:r>
            <a:r>
              <a:rPr lang="en-US" altLang="zh-CN" dirty="0"/>
              <a:t>2</a:t>
            </a:r>
            <a:r>
              <a:rPr lang="zh-CN" altLang="zh-CN" dirty="0"/>
              <a:t>）菜单项名称，指定要显示子窗体标题列表的菜单项名称，默认为</a:t>
            </a:r>
            <a:r>
              <a:rPr lang="en-US" altLang="zh-CN" dirty="0"/>
              <a:t>None</a:t>
            </a:r>
            <a:r>
              <a:rPr lang="zh-CN" altLang="zh-CN" dirty="0"/>
              <a:t>。</a:t>
            </a:r>
            <a:r>
              <a:rPr lang="en-US" altLang="zh-CN" dirty="0"/>
              <a:t> </a:t>
            </a:r>
            <a:endParaRPr lang="zh-CN" altLang="zh-CN" dirty="0"/>
          </a:p>
          <a:p>
            <a:pPr indent="446088" fontAlgn="ctr"/>
            <a:r>
              <a:rPr lang="zh-CN" altLang="zh-CN" dirty="0"/>
              <a:t>若某菜单项被设置为可以显示</a:t>
            </a:r>
            <a:r>
              <a:rPr lang="en-US" altLang="zh-CN" dirty="0"/>
              <a:t>MDI</a:t>
            </a:r>
            <a:r>
              <a:rPr lang="zh-CN" altLang="zh-CN" dirty="0"/>
              <a:t>子窗体标题列表，在该菜单项的下拉列表中最多只能显示</a:t>
            </a:r>
            <a:r>
              <a:rPr lang="en-US" altLang="zh-CN" dirty="0"/>
              <a:t>9</a:t>
            </a:r>
            <a:r>
              <a:rPr lang="zh-CN" altLang="zh-CN" dirty="0"/>
              <a:t>个子窗体标题，如果已打开的子窗体达到或超过</a:t>
            </a:r>
            <a:r>
              <a:rPr lang="en-US" altLang="zh-CN" dirty="0"/>
              <a:t>9</a:t>
            </a:r>
            <a:r>
              <a:rPr lang="zh-CN" altLang="zh-CN" dirty="0"/>
              <a:t>个，则在列表的末尾显示一个名为“更多窗口</a:t>
            </a:r>
            <a:r>
              <a:rPr lang="en-US" altLang="zh-CN" dirty="0"/>
              <a:t>…</a:t>
            </a:r>
            <a:r>
              <a:rPr lang="zh-CN" altLang="zh-CN" dirty="0"/>
              <a:t>”的菜单项，单击此菜单项将显示带有子窗口完整列表的对话框</a:t>
            </a:r>
            <a:r>
              <a:rPr lang="zh-CN" altLang="zh-CN" dirty="0" smtClean="0"/>
              <a:t>。</a:t>
            </a:r>
            <a:endParaRPr lang="zh-CN" altLang="zh-CN" dirty="0"/>
          </a:p>
        </p:txBody>
      </p:sp>
    </p:spTree>
    <p:extLst>
      <p:ext uri="{BB962C8B-B14F-4D97-AF65-F5344CB8AC3E}">
        <p14:creationId xmlns:p14="http://schemas.microsoft.com/office/powerpoint/2010/main" val="35528063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p>
        </p:txBody>
      </p:sp>
      <p:sp>
        <p:nvSpPr>
          <p:cNvPr id="3" name="TextBox 2"/>
          <p:cNvSpPr txBox="1"/>
          <p:nvPr/>
        </p:nvSpPr>
        <p:spPr>
          <a:xfrm>
            <a:off x="808074" y="808074"/>
            <a:ext cx="9643731" cy="1400383"/>
          </a:xfrm>
          <a:prstGeom prst="rect">
            <a:avLst/>
          </a:prstGeom>
          <a:noFill/>
        </p:spPr>
        <p:txBody>
          <a:bodyPr wrap="square" rtlCol="0">
            <a:spAutoFit/>
          </a:bodyPr>
          <a:lstStyle/>
          <a:p>
            <a:pPr indent="446088" fontAlgn="ctr"/>
            <a:r>
              <a:rPr lang="zh-CN" altLang="zh-CN" dirty="0"/>
              <a:t>【例</a:t>
            </a:r>
            <a:r>
              <a:rPr lang="en-US" altLang="zh-CN" dirty="0"/>
              <a:t>6.9</a:t>
            </a:r>
            <a:r>
              <a:rPr lang="zh-CN" altLang="zh-CN" dirty="0"/>
              <a:t>】 在</a:t>
            </a:r>
            <a:r>
              <a:rPr lang="en-US" altLang="zh-CN" dirty="0"/>
              <a:t>MDI</a:t>
            </a:r>
            <a:r>
              <a:rPr lang="zh-CN" altLang="zh-CN" dirty="0"/>
              <a:t>父窗体上建立主菜单，通过菜单命令实现子窗体的建立与显示。</a:t>
            </a:r>
          </a:p>
          <a:p>
            <a:pPr indent="446088"/>
            <a:r>
              <a:rPr lang="en-US" altLang="zh-CN" b="1" dirty="0"/>
              <a:t>1</a:t>
            </a:r>
            <a:r>
              <a:rPr lang="zh-CN" altLang="zh-CN" b="1" dirty="0"/>
              <a:t>．界面设计</a:t>
            </a:r>
          </a:p>
          <a:p>
            <a:pPr indent="446088" fontAlgn="ctr"/>
            <a:r>
              <a:rPr lang="zh-CN" altLang="zh-CN" dirty="0"/>
              <a:t>建立第一个窗体（</a:t>
            </a:r>
            <a:r>
              <a:rPr lang="en-US" altLang="zh-CN" dirty="0" err="1"/>
              <a:t>Forml</a:t>
            </a:r>
            <a:r>
              <a:rPr lang="zh-CN" altLang="zh-CN" dirty="0"/>
              <a:t>，学生成绩管理系统），在其中添加</a:t>
            </a:r>
            <a:r>
              <a:rPr lang="en-US" altLang="zh-CN" dirty="0"/>
              <a:t>1</a:t>
            </a:r>
            <a:r>
              <a:rPr lang="zh-CN" altLang="zh-CN" dirty="0"/>
              <a:t>个主菜单控件（</a:t>
            </a:r>
            <a:r>
              <a:rPr lang="en-US" altLang="zh-CN" dirty="0"/>
              <a:t>MenuStrip1</a:t>
            </a:r>
            <a:r>
              <a:rPr lang="zh-CN" altLang="zh-CN" dirty="0"/>
              <a:t>）；建立第二个窗体（</a:t>
            </a:r>
            <a:r>
              <a:rPr lang="en-US" altLang="zh-CN" dirty="0"/>
              <a:t>Form2</a:t>
            </a:r>
            <a:r>
              <a:rPr lang="zh-CN" altLang="zh-CN" dirty="0"/>
              <a:t>，录入学生成绩）和第三个窗体（</a:t>
            </a:r>
            <a:r>
              <a:rPr lang="en-US" altLang="zh-CN" dirty="0"/>
              <a:t>Form3</a:t>
            </a:r>
            <a:r>
              <a:rPr lang="zh-CN" altLang="zh-CN" dirty="0"/>
              <a:t>，关于），将</a:t>
            </a:r>
            <a:r>
              <a:rPr lang="en-US" altLang="zh-CN" dirty="0" err="1"/>
              <a:t>Forml</a:t>
            </a:r>
            <a:r>
              <a:rPr lang="zh-CN" altLang="zh-CN" dirty="0"/>
              <a:t>设置为</a:t>
            </a:r>
            <a:r>
              <a:rPr lang="en-US" altLang="zh-CN" dirty="0"/>
              <a:t>MDI</a:t>
            </a:r>
            <a:r>
              <a:rPr lang="zh-CN" altLang="zh-CN" dirty="0"/>
              <a:t>主窗体和启动窗体。表</a:t>
            </a:r>
            <a:r>
              <a:rPr lang="en-US" altLang="zh-CN" dirty="0"/>
              <a:t>6.12</a:t>
            </a:r>
            <a:r>
              <a:rPr lang="zh-CN" altLang="zh-CN" dirty="0"/>
              <a:t>列出了菜单项的属性设置</a:t>
            </a:r>
            <a:r>
              <a:rPr lang="zh-CN" altLang="zh-CN" dirty="0" smtClean="0"/>
              <a:t>。</a:t>
            </a:r>
            <a:endParaRPr lang="zh-CN" altLang="zh-CN" dirty="0"/>
          </a:p>
        </p:txBody>
      </p:sp>
      <p:graphicFrame>
        <p:nvGraphicFramePr>
          <p:cNvPr id="7" name="表格 6"/>
          <p:cNvGraphicFramePr>
            <a:graphicFrameLocks noGrp="1"/>
          </p:cNvGraphicFramePr>
          <p:nvPr>
            <p:extLst>
              <p:ext uri="{D42A27DB-BD31-4B8C-83A1-F6EECF244321}">
                <p14:modId xmlns:p14="http://schemas.microsoft.com/office/powerpoint/2010/main" val="26428751"/>
              </p:ext>
            </p:extLst>
          </p:nvPr>
        </p:nvGraphicFramePr>
        <p:xfrm>
          <a:off x="2309037" y="2385569"/>
          <a:ext cx="7345326" cy="3270951"/>
        </p:xfrm>
        <a:graphic>
          <a:graphicData uri="http://schemas.openxmlformats.org/drawingml/2006/table">
            <a:tbl>
              <a:tblPr firstRow="1" bandRow="1" bandCol="1"/>
              <a:tblGrid>
                <a:gridCol w="2650193"/>
                <a:gridCol w="2203598"/>
                <a:gridCol w="2491535"/>
              </a:tblGrid>
              <a:tr h="363439">
                <a:tc>
                  <a:txBody>
                    <a:bodyPr/>
                    <a:lstStyle/>
                    <a:p>
                      <a:pPr algn="ctr">
                        <a:lnSpc>
                          <a:spcPts val="1560"/>
                        </a:lnSpc>
                        <a:spcAft>
                          <a:spcPts val="0"/>
                        </a:spcAft>
                        <a:tabLst>
                          <a:tab pos="5328920" algn="r"/>
                        </a:tabLst>
                      </a:pPr>
                      <a:r>
                        <a:rPr lang="zh-CN" sz="1400" b="1" kern="1050">
                          <a:effectLst/>
                          <a:latin typeface="Times New Roman"/>
                          <a:ea typeface="宋体"/>
                          <a:cs typeface="Times New Roman"/>
                        </a:rPr>
                        <a:t>菜单项</a:t>
                      </a:r>
                      <a:endParaRPr lang="zh-CN" sz="1400" kern="105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cs typeface="Times New Roman"/>
                        </a:rPr>
                        <a:t>标题（</a:t>
                      </a:r>
                      <a:r>
                        <a:rPr lang="en-US" sz="1400" b="1" kern="1050">
                          <a:effectLst/>
                          <a:latin typeface="Times New Roman"/>
                          <a:ea typeface="宋体"/>
                          <a:cs typeface="Times New Roman"/>
                        </a:rPr>
                        <a:t>Text</a:t>
                      </a:r>
                      <a:r>
                        <a:rPr lang="zh-CN" sz="1400" b="1" kern="1050">
                          <a:effectLst/>
                          <a:latin typeface="Times New Roman"/>
                          <a:ea typeface="宋体"/>
                          <a:cs typeface="Times New Roman"/>
                        </a:rPr>
                        <a:t>）</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cs typeface="Times New Roman"/>
                        </a:rPr>
                        <a:t>名称（</a:t>
                      </a:r>
                      <a:r>
                        <a:rPr lang="en-US" sz="1400" b="1" kern="1050">
                          <a:effectLst/>
                          <a:latin typeface="Times New Roman"/>
                          <a:ea typeface="宋体"/>
                          <a:cs typeface="Times New Roman"/>
                        </a:rPr>
                        <a:t>Name</a:t>
                      </a:r>
                      <a:r>
                        <a:rPr lang="zh-CN" sz="1400" b="1" kern="1050">
                          <a:effectLst/>
                          <a:latin typeface="Times New Roman"/>
                          <a:ea typeface="宋体"/>
                          <a:cs typeface="Times New Roman"/>
                        </a:rPr>
                        <a:t>）</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系统主菜单项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系统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sysMenuItem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退出子菜单项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退出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quitMenuItem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录入主菜单项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录入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importMenuItem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学生成绩子菜单项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学生成绩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importscoreMenuItem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窗口主菜单项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窗口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windowMenuItem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帮助主菜单项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帮助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helpMenuItem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使用指南子菜单项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使用指南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a:effectLst/>
                          <a:latin typeface="Times New Roman"/>
                          <a:ea typeface="宋体"/>
                          <a:cs typeface="Times New Roman"/>
                        </a:rPr>
                        <a:t>bookhelpMenuItem</a:t>
                      </a:r>
                      <a:endParaRPr lang="zh-CN" sz="1400" kern="105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39">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关于子菜单项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cs typeface="Times New Roman"/>
                        </a:rPr>
                        <a:t>关于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en-US" sz="1400" kern="1050" dirty="0" err="1">
                          <a:effectLst/>
                          <a:latin typeface="Times New Roman"/>
                          <a:ea typeface="宋体"/>
                          <a:cs typeface="Times New Roman"/>
                        </a:rPr>
                        <a:t>aboutMenuItem</a:t>
                      </a:r>
                      <a:endParaRPr lang="zh-CN" sz="1400" kern="105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385434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p>
        </p:txBody>
      </p:sp>
      <p:sp>
        <p:nvSpPr>
          <p:cNvPr id="3" name="TextBox 2"/>
          <p:cNvSpPr txBox="1"/>
          <p:nvPr/>
        </p:nvSpPr>
        <p:spPr>
          <a:xfrm>
            <a:off x="861237" y="946298"/>
            <a:ext cx="9633098" cy="2446824"/>
          </a:xfrm>
          <a:prstGeom prst="rect">
            <a:avLst/>
          </a:prstGeom>
          <a:noFill/>
        </p:spPr>
        <p:txBody>
          <a:bodyPr wrap="square" rtlCol="0">
            <a:spAutoFit/>
          </a:bodyPr>
          <a:lstStyle/>
          <a:p>
            <a:pPr indent="446088"/>
            <a:r>
              <a:rPr lang="en-US" altLang="zh-CN" b="1" dirty="0"/>
              <a:t>2</a:t>
            </a:r>
            <a:r>
              <a:rPr lang="zh-CN" altLang="zh-CN" b="1" dirty="0"/>
              <a:t>．属性设置</a:t>
            </a:r>
          </a:p>
          <a:p>
            <a:pPr indent="446088" fontAlgn="ctr"/>
            <a:r>
              <a:rPr lang="zh-CN" altLang="zh-CN" dirty="0"/>
              <a:t>将主菜单</a:t>
            </a:r>
            <a:r>
              <a:rPr lang="en-US" altLang="zh-CN" dirty="0"/>
              <a:t>MenuStrip1</a:t>
            </a:r>
            <a:r>
              <a:rPr lang="zh-CN" altLang="zh-CN" dirty="0"/>
              <a:t>的</a:t>
            </a:r>
            <a:r>
              <a:rPr lang="en-US" altLang="zh-CN" dirty="0" err="1"/>
              <a:t>MdiWindowListItem</a:t>
            </a:r>
            <a:r>
              <a:rPr lang="zh-CN" altLang="zh-CN" dirty="0"/>
              <a:t>属性设置为“</a:t>
            </a:r>
            <a:r>
              <a:rPr lang="en-US" altLang="zh-CN" dirty="0" err="1"/>
              <a:t>windowMenuItem</a:t>
            </a:r>
            <a:r>
              <a:rPr lang="zh-CN" altLang="zh-CN" dirty="0"/>
              <a:t>”，即设置标题为“窗口”的菜单项可显示</a:t>
            </a:r>
            <a:r>
              <a:rPr lang="en-US" altLang="zh-CN" dirty="0"/>
              <a:t>MDI</a:t>
            </a:r>
            <a:r>
              <a:rPr lang="zh-CN" altLang="zh-CN" dirty="0"/>
              <a:t>子窗体标题列表。</a:t>
            </a:r>
          </a:p>
          <a:p>
            <a:pPr indent="446088"/>
            <a:r>
              <a:rPr lang="en-US" altLang="zh-CN" b="1" dirty="0"/>
              <a:t>3</a:t>
            </a:r>
            <a:r>
              <a:rPr lang="zh-CN" altLang="zh-CN" b="1" dirty="0"/>
              <a:t>．程序代码设计</a:t>
            </a:r>
          </a:p>
          <a:p>
            <a:pPr indent="446088" fontAlgn="ctr"/>
            <a:r>
              <a:rPr lang="zh-CN" altLang="zh-CN" dirty="0"/>
              <a:t>在“录入”菜单中有一个菜单项，当单击“学生成绩”菜单项时，将创建一个新</a:t>
            </a:r>
            <a:r>
              <a:rPr lang="en-US" altLang="zh-CN" dirty="0"/>
              <a:t>MDI</a:t>
            </a:r>
            <a:r>
              <a:rPr lang="zh-CN" altLang="zh-CN" dirty="0"/>
              <a:t>子窗体“录入学生成绩”并显示；在“帮助”菜单中有一个菜单项，当单击“关于”菜单项时，将创建一个新</a:t>
            </a:r>
            <a:r>
              <a:rPr lang="en-US" altLang="zh-CN" dirty="0"/>
              <a:t>MDI</a:t>
            </a:r>
            <a:r>
              <a:rPr lang="zh-CN" altLang="zh-CN" dirty="0"/>
              <a:t>子窗体“关于”并显示；同时，在“窗口”菜单项中可以显示已打开的所有窗体标题列表；当单击“退出”菜单项时，结束程序运行，相应的单击事件程序如下。</a:t>
            </a:r>
          </a:p>
          <a:p>
            <a:pPr indent="446088" fontAlgn="ctr"/>
            <a:r>
              <a:rPr lang="zh-CN" altLang="zh-CN" dirty="0"/>
              <a:t>“学生成绩”菜单项事件代码</a:t>
            </a:r>
            <a:r>
              <a:rPr lang="zh-CN" altLang="zh-CN" dirty="0" smtClean="0"/>
              <a:t>：</a:t>
            </a:r>
            <a:endParaRPr lang="zh-CN" altLang="zh-CN" dirty="0"/>
          </a:p>
        </p:txBody>
      </p:sp>
      <p:sp>
        <p:nvSpPr>
          <p:cNvPr id="4" name="TextBox 3"/>
          <p:cNvSpPr txBox="1"/>
          <p:nvPr/>
        </p:nvSpPr>
        <p:spPr>
          <a:xfrm>
            <a:off x="1584251" y="3393122"/>
            <a:ext cx="8601740" cy="2121932"/>
          </a:xfrm>
          <a:prstGeom prst="roundRect">
            <a:avLst>
              <a:gd name="adj" fmla="val 6414"/>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importscoreMenuItem_Click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importscoreMenuItem.Click</a:t>
            </a:r>
            <a:endParaRPr lang="zh-CN" altLang="zh-CN" sz="1600" dirty="0"/>
          </a:p>
          <a:p>
            <a:r>
              <a:rPr lang="en-US" altLang="zh-CN" sz="1600" dirty="0"/>
              <a:t>    Dim form2 As New Form2 				</a:t>
            </a:r>
            <a:r>
              <a:rPr lang="en-US" altLang="zh-CN" sz="1600" dirty="0" smtClean="0"/>
              <a:t>' </a:t>
            </a:r>
            <a:r>
              <a:rPr lang="zh-CN" altLang="zh-CN" sz="1600" dirty="0"/>
              <a:t>创建</a:t>
            </a:r>
            <a:r>
              <a:rPr lang="en-US" altLang="zh-CN" sz="1600" dirty="0"/>
              <a:t>Form2</a:t>
            </a:r>
            <a:r>
              <a:rPr lang="zh-CN" altLang="zh-CN" sz="1600" dirty="0"/>
              <a:t>窗体实例</a:t>
            </a:r>
          </a:p>
          <a:p>
            <a:r>
              <a:rPr lang="en-US" altLang="zh-CN" sz="1600" dirty="0"/>
              <a:t>    form2.MdiParent = Me 				</a:t>
            </a:r>
            <a:r>
              <a:rPr lang="en-US" altLang="zh-CN" sz="1600" dirty="0" smtClean="0"/>
              <a:t>' </a:t>
            </a:r>
            <a:r>
              <a:rPr lang="zh-CN" altLang="zh-CN" sz="1600" dirty="0"/>
              <a:t>设置</a:t>
            </a:r>
            <a:r>
              <a:rPr lang="en-US" altLang="zh-CN" sz="1600" dirty="0"/>
              <a:t>form2</a:t>
            </a:r>
            <a:r>
              <a:rPr lang="zh-CN" altLang="zh-CN" sz="1600" dirty="0"/>
              <a:t>为</a:t>
            </a:r>
            <a:r>
              <a:rPr lang="en-US" altLang="zh-CN" sz="1600" dirty="0"/>
              <a:t>MDI</a:t>
            </a:r>
            <a:r>
              <a:rPr lang="zh-CN" altLang="zh-CN" sz="1600" dirty="0"/>
              <a:t>子窗体</a:t>
            </a:r>
          </a:p>
          <a:p>
            <a:r>
              <a:rPr lang="en-US" altLang="zh-CN" sz="1600" dirty="0"/>
              <a:t>    form2.WindowState = </a:t>
            </a:r>
            <a:r>
              <a:rPr lang="en-US" altLang="zh-CN" sz="1600" dirty="0" err="1"/>
              <a:t>FormWindowState.Normal</a:t>
            </a:r>
            <a:r>
              <a:rPr lang="en-US" altLang="zh-CN" sz="1600" dirty="0"/>
              <a:t> 	' </a:t>
            </a:r>
            <a:r>
              <a:rPr lang="zh-CN" altLang="zh-CN" sz="1600" dirty="0"/>
              <a:t>子窗体默认显示</a:t>
            </a:r>
          </a:p>
          <a:p>
            <a:r>
              <a:rPr lang="en-US" altLang="zh-CN" sz="1600" dirty="0"/>
              <a:t>    form2.Show()</a:t>
            </a:r>
            <a:endParaRPr lang="zh-CN" altLang="zh-CN" sz="1600" dirty="0"/>
          </a:p>
          <a:p>
            <a:r>
              <a:rPr lang="en-US" altLang="zh-CN" sz="1600" dirty="0"/>
              <a:t>End </a:t>
            </a:r>
            <a:r>
              <a:rPr lang="en-US" altLang="zh-CN" sz="1600" dirty="0" smtClean="0"/>
              <a:t>Sub</a:t>
            </a:r>
          </a:p>
        </p:txBody>
      </p:sp>
    </p:spTree>
    <p:extLst>
      <p:ext uri="{BB962C8B-B14F-4D97-AF65-F5344CB8AC3E}">
        <p14:creationId xmlns:p14="http://schemas.microsoft.com/office/powerpoint/2010/main" val="303419105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66303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．显示窗体（</a:t>
            </a:r>
            <a:r>
              <a:rPr lang="en-US" altLang="zh-CN" dirty="0"/>
              <a:t>Show</a:t>
            </a:r>
            <a:r>
              <a:rPr lang="zh-CN" altLang="zh-CN" dirty="0"/>
              <a:t>方法）</a:t>
            </a:r>
          </a:p>
        </p:txBody>
      </p:sp>
      <p:sp>
        <p:nvSpPr>
          <p:cNvPr id="3" name="TextBox 2"/>
          <p:cNvSpPr txBox="1"/>
          <p:nvPr/>
        </p:nvSpPr>
        <p:spPr>
          <a:xfrm>
            <a:off x="893135" y="861237"/>
            <a:ext cx="9473609" cy="615553"/>
          </a:xfrm>
          <a:prstGeom prst="rect">
            <a:avLst/>
          </a:prstGeom>
          <a:noFill/>
        </p:spPr>
        <p:txBody>
          <a:bodyPr wrap="square" rtlCol="0">
            <a:spAutoFit/>
          </a:bodyPr>
          <a:lstStyle/>
          <a:p>
            <a:pPr indent="446088"/>
            <a:r>
              <a:rPr lang="en-US" altLang="zh-CN" dirty="0"/>
              <a:t>Show</a:t>
            </a:r>
            <a:r>
              <a:rPr lang="zh-CN" altLang="zh-CN" dirty="0"/>
              <a:t>方法用来显示窗体，相当于把窗体的</a:t>
            </a:r>
            <a:r>
              <a:rPr lang="en-US" altLang="zh-CN" dirty="0"/>
              <a:t>Visible</a:t>
            </a:r>
            <a:r>
              <a:rPr lang="zh-CN" altLang="zh-CN" dirty="0"/>
              <a:t>属性设置为</a:t>
            </a:r>
            <a:r>
              <a:rPr lang="en-US" altLang="zh-CN" dirty="0"/>
              <a:t>True</a:t>
            </a:r>
            <a:r>
              <a:rPr lang="zh-CN" altLang="zh-CN" dirty="0"/>
              <a:t>，在调用</a:t>
            </a:r>
            <a:r>
              <a:rPr lang="en-US" altLang="zh-CN" dirty="0"/>
              <a:t>Show</a:t>
            </a:r>
            <a:r>
              <a:rPr lang="zh-CN" altLang="zh-CN" dirty="0"/>
              <a:t>方法后，只要不调用</a:t>
            </a:r>
            <a:r>
              <a:rPr lang="en-US" altLang="zh-CN" dirty="0"/>
              <a:t>Hide</a:t>
            </a:r>
            <a:r>
              <a:rPr lang="zh-CN" altLang="zh-CN" dirty="0"/>
              <a:t>方法，窗体的</a:t>
            </a:r>
            <a:r>
              <a:rPr lang="en-US" altLang="zh-CN" dirty="0"/>
              <a:t>Visible</a:t>
            </a:r>
            <a:r>
              <a:rPr lang="zh-CN" altLang="zh-CN" dirty="0"/>
              <a:t>属性始终为</a:t>
            </a:r>
            <a:r>
              <a:rPr lang="en-US" altLang="zh-CN" dirty="0"/>
              <a:t>True</a:t>
            </a:r>
            <a:r>
              <a:rPr lang="zh-CN" altLang="zh-CN" dirty="0"/>
              <a:t>。调用</a:t>
            </a:r>
            <a:r>
              <a:rPr lang="en-US" altLang="zh-CN" dirty="0"/>
              <a:t>Show</a:t>
            </a:r>
            <a:r>
              <a:rPr lang="zh-CN" altLang="zh-CN" dirty="0"/>
              <a:t>方法的语法格式如下</a:t>
            </a:r>
            <a:r>
              <a:rPr lang="zh-CN" altLang="zh-CN" dirty="0" smtClean="0"/>
              <a:t>：</a:t>
            </a:r>
            <a:endParaRPr lang="zh-CN" altLang="zh-CN" dirty="0"/>
          </a:p>
        </p:txBody>
      </p:sp>
      <p:sp>
        <p:nvSpPr>
          <p:cNvPr id="4" name="圆角矩形 3"/>
          <p:cNvSpPr/>
          <p:nvPr/>
        </p:nvSpPr>
        <p:spPr>
          <a:xfrm>
            <a:off x="1590443" y="1476790"/>
            <a:ext cx="8063920"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.Show()</a:t>
            </a:r>
            <a:endParaRPr lang="zh-CN" altLang="zh-CN" dirty="0"/>
          </a:p>
        </p:txBody>
      </p:sp>
      <p:sp>
        <p:nvSpPr>
          <p:cNvPr id="5" name="TextBox 4"/>
          <p:cNvSpPr txBox="1"/>
          <p:nvPr/>
        </p:nvSpPr>
        <p:spPr>
          <a:xfrm>
            <a:off x="1414130" y="2052084"/>
            <a:ext cx="9048307" cy="615553"/>
          </a:xfrm>
          <a:prstGeom prst="rect">
            <a:avLst/>
          </a:prstGeom>
          <a:noFill/>
        </p:spPr>
        <p:txBody>
          <a:bodyPr wrap="square" rtlCol="0">
            <a:spAutoFit/>
          </a:bodyPr>
          <a:lstStyle/>
          <a:p>
            <a:pPr fontAlgn="ctr"/>
            <a:r>
              <a:rPr lang="zh-CN" altLang="zh-CN" dirty="0"/>
              <a:t>其中，窗体名称代表窗体对象的名称。</a:t>
            </a:r>
          </a:p>
          <a:p>
            <a:pPr fontAlgn="ctr"/>
            <a:r>
              <a:rPr lang="zh-CN" altLang="zh-CN" dirty="0"/>
              <a:t>例如，要显示当前窗体，可以省略窗体名称，否则应使用窗体对象的名字，方法示例如下</a:t>
            </a:r>
            <a:r>
              <a:rPr lang="zh-CN" altLang="zh-CN" dirty="0" smtClean="0"/>
              <a:t>：</a:t>
            </a:r>
            <a:endParaRPr lang="zh-CN" altLang="zh-CN" dirty="0"/>
          </a:p>
        </p:txBody>
      </p:sp>
      <p:sp>
        <p:nvSpPr>
          <p:cNvPr id="6" name="TextBox 5"/>
          <p:cNvSpPr txBox="1"/>
          <p:nvPr/>
        </p:nvSpPr>
        <p:spPr>
          <a:xfrm>
            <a:off x="1590443" y="2753833"/>
            <a:ext cx="8063920" cy="681038"/>
          </a:xfrm>
          <a:prstGeom prst="roundRect">
            <a:avLst/>
          </a:prstGeom>
          <a:solidFill>
            <a:schemeClr val="accent5">
              <a:lumMod val="40000"/>
              <a:lumOff val="60000"/>
            </a:schemeClr>
          </a:solidFill>
        </p:spPr>
        <p:txBody>
          <a:bodyPr wrap="square" rtlCol="0">
            <a:spAutoFit/>
          </a:bodyPr>
          <a:lstStyle/>
          <a:p>
            <a:r>
              <a:rPr lang="en-US" altLang="zh-CN" dirty="0"/>
              <a:t>Show()				' </a:t>
            </a:r>
            <a:r>
              <a:rPr lang="zh-CN" altLang="zh-CN" dirty="0"/>
              <a:t>显示当前窗体</a:t>
            </a:r>
          </a:p>
          <a:p>
            <a:r>
              <a:rPr lang="en-US" altLang="zh-CN" dirty="0"/>
              <a:t>Form1.Show()			' </a:t>
            </a:r>
            <a:r>
              <a:rPr lang="zh-CN" altLang="zh-CN" dirty="0"/>
              <a:t>显示名为</a:t>
            </a:r>
            <a:r>
              <a:rPr lang="en-US" altLang="zh-CN" dirty="0"/>
              <a:t>Form1</a:t>
            </a:r>
            <a:r>
              <a:rPr lang="zh-CN" altLang="zh-CN" dirty="0"/>
              <a:t>的</a:t>
            </a:r>
            <a:r>
              <a:rPr lang="zh-CN" altLang="zh-CN" dirty="0" smtClean="0"/>
              <a:t>窗体</a:t>
            </a:r>
            <a:endParaRPr lang="zh-CN" altLang="zh-CN" dirty="0"/>
          </a:p>
        </p:txBody>
      </p:sp>
      <p:sp>
        <p:nvSpPr>
          <p:cNvPr id="7" name="TextBox 6"/>
          <p:cNvSpPr txBox="1"/>
          <p:nvPr/>
        </p:nvSpPr>
        <p:spPr>
          <a:xfrm>
            <a:off x="978195" y="3551274"/>
            <a:ext cx="9292856" cy="615553"/>
          </a:xfrm>
          <a:prstGeom prst="rect">
            <a:avLst/>
          </a:prstGeom>
          <a:noFill/>
        </p:spPr>
        <p:txBody>
          <a:bodyPr wrap="square" rtlCol="0">
            <a:spAutoFit/>
          </a:bodyPr>
          <a:lstStyle/>
          <a:p>
            <a:pPr indent="446088"/>
            <a:r>
              <a:rPr lang="en-US" altLang="zh-CN" dirty="0"/>
              <a:t>Show</a:t>
            </a:r>
            <a:r>
              <a:rPr lang="zh-CN" altLang="zh-CN" dirty="0"/>
              <a:t>方法兼有装入和显示窗体两种功能。在执行</a:t>
            </a:r>
            <a:r>
              <a:rPr lang="en-US" altLang="zh-CN" dirty="0"/>
              <a:t>Show</a:t>
            </a:r>
            <a:r>
              <a:rPr lang="zh-CN" altLang="zh-CN" dirty="0"/>
              <a:t>方法时，如果窗体尚未加载到内存，则自动被装入内存，然后再显示</a:t>
            </a:r>
            <a:r>
              <a:rPr lang="zh-CN" altLang="zh-CN" dirty="0" smtClean="0"/>
              <a:t>。</a:t>
            </a:r>
            <a:endParaRPr lang="zh-CN" altLang="zh-CN" dirty="0"/>
          </a:p>
        </p:txBody>
      </p:sp>
    </p:spTree>
    <p:extLst>
      <p:ext uri="{BB962C8B-B14F-4D97-AF65-F5344CB8AC3E}">
        <p14:creationId xmlns:p14="http://schemas.microsoft.com/office/powerpoint/2010/main" val="100427513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p>
        </p:txBody>
      </p:sp>
      <p:sp>
        <p:nvSpPr>
          <p:cNvPr id="3" name="矩形 2"/>
          <p:cNvSpPr/>
          <p:nvPr/>
        </p:nvSpPr>
        <p:spPr>
          <a:xfrm>
            <a:off x="1233316" y="818281"/>
            <a:ext cx="2800767" cy="353943"/>
          </a:xfrm>
          <a:prstGeom prst="rect">
            <a:avLst/>
          </a:prstGeom>
        </p:spPr>
        <p:txBody>
          <a:bodyPr wrap="none">
            <a:spAutoFit/>
          </a:bodyPr>
          <a:lstStyle/>
          <a:p>
            <a:pPr fontAlgn="ctr"/>
            <a:r>
              <a:rPr lang="zh-CN" altLang="zh-CN" dirty="0"/>
              <a:t>“关于”菜单项事件代码：</a:t>
            </a:r>
          </a:p>
        </p:txBody>
      </p:sp>
      <p:sp>
        <p:nvSpPr>
          <p:cNvPr id="4" name="TextBox 3"/>
          <p:cNvSpPr txBox="1"/>
          <p:nvPr/>
        </p:nvSpPr>
        <p:spPr>
          <a:xfrm>
            <a:off x="1371600" y="1172224"/>
            <a:ext cx="8888819" cy="2035225"/>
          </a:xfrm>
          <a:prstGeom prst="roundRect">
            <a:avLst>
              <a:gd name="adj" fmla="val 9673"/>
            </a:avLst>
          </a:prstGeom>
          <a:solidFill>
            <a:schemeClr val="accent5">
              <a:lumMod val="40000"/>
              <a:lumOff val="60000"/>
            </a:schemeClr>
          </a:solidFill>
        </p:spPr>
        <p:txBody>
          <a:bodyPr wrap="square" rtlCol="0">
            <a:spAutoFit/>
          </a:bodyPr>
          <a:lstStyle/>
          <a:p>
            <a:r>
              <a:rPr lang="en-US" altLang="zh-CN" dirty="0"/>
              <a:t>Private Sub </a:t>
            </a:r>
            <a:r>
              <a:rPr lang="en-US" altLang="zh-CN" dirty="0" err="1"/>
              <a:t>aboutMenuItem_Click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aboutMenuItem.Click</a:t>
            </a:r>
            <a:endParaRPr lang="zh-CN" altLang="zh-CN" dirty="0"/>
          </a:p>
          <a:p>
            <a:r>
              <a:rPr lang="en-US" altLang="zh-CN" dirty="0"/>
              <a:t>    Dim form3 As New Form3 				</a:t>
            </a:r>
            <a:r>
              <a:rPr lang="en-US" altLang="zh-CN" dirty="0" smtClean="0"/>
              <a:t>' </a:t>
            </a:r>
            <a:r>
              <a:rPr lang="zh-CN" altLang="zh-CN" dirty="0"/>
              <a:t>创建</a:t>
            </a:r>
            <a:r>
              <a:rPr lang="en-US" altLang="zh-CN" dirty="0"/>
              <a:t>Form3</a:t>
            </a:r>
            <a:r>
              <a:rPr lang="zh-CN" altLang="zh-CN" dirty="0"/>
              <a:t>窗体实例</a:t>
            </a:r>
          </a:p>
          <a:p>
            <a:r>
              <a:rPr lang="en-US" altLang="zh-CN" dirty="0"/>
              <a:t>    form3.MdiParent = Me 				</a:t>
            </a:r>
            <a:r>
              <a:rPr lang="en-US" altLang="zh-CN" dirty="0" smtClean="0"/>
              <a:t>' </a:t>
            </a:r>
            <a:r>
              <a:rPr lang="zh-CN" altLang="zh-CN" dirty="0"/>
              <a:t>设置</a:t>
            </a:r>
            <a:r>
              <a:rPr lang="en-US" altLang="zh-CN" dirty="0"/>
              <a:t>form3</a:t>
            </a:r>
            <a:r>
              <a:rPr lang="zh-CN" altLang="zh-CN" dirty="0"/>
              <a:t>为</a:t>
            </a:r>
            <a:r>
              <a:rPr lang="en-US" altLang="zh-CN" dirty="0"/>
              <a:t>MDI</a:t>
            </a:r>
            <a:r>
              <a:rPr lang="zh-CN" altLang="zh-CN" dirty="0"/>
              <a:t>子窗体</a:t>
            </a:r>
          </a:p>
          <a:p>
            <a:r>
              <a:rPr lang="en-US" altLang="zh-CN" dirty="0"/>
              <a:t>    form3.WindowState = </a:t>
            </a:r>
            <a:r>
              <a:rPr lang="en-US" altLang="zh-CN" dirty="0" err="1"/>
              <a:t>FormWindowState.Normal</a:t>
            </a:r>
            <a:r>
              <a:rPr lang="en-US" altLang="zh-CN" dirty="0"/>
              <a:t> 	' </a:t>
            </a:r>
            <a:r>
              <a:rPr lang="zh-CN" altLang="zh-CN" dirty="0"/>
              <a:t>子窗体默认显示</a:t>
            </a:r>
          </a:p>
          <a:p>
            <a:r>
              <a:rPr lang="en-US" altLang="zh-CN" dirty="0"/>
              <a:t>    form3.Show()</a:t>
            </a:r>
            <a:endParaRPr lang="zh-CN" altLang="zh-CN" dirty="0"/>
          </a:p>
          <a:p>
            <a:r>
              <a:rPr lang="en-US" altLang="zh-CN" dirty="0"/>
              <a:t>End </a:t>
            </a:r>
            <a:r>
              <a:rPr lang="en-US" altLang="zh-CN" dirty="0" smtClean="0"/>
              <a:t>Sub</a:t>
            </a:r>
          </a:p>
        </p:txBody>
      </p:sp>
      <p:sp>
        <p:nvSpPr>
          <p:cNvPr id="5" name="矩形 4"/>
          <p:cNvSpPr/>
          <p:nvPr/>
        </p:nvSpPr>
        <p:spPr>
          <a:xfrm>
            <a:off x="1233316" y="3207449"/>
            <a:ext cx="2800767" cy="353943"/>
          </a:xfrm>
          <a:prstGeom prst="rect">
            <a:avLst/>
          </a:prstGeom>
        </p:spPr>
        <p:txBody>
          <a:bodyPr wrap="none">
            <a:spAutoFit/>
          </a:bodyPr>
          <a:lstStyle/>
          <a:p>
            <a:pPr fontAlgn="ctr"/>
            <a:r>
              <a:rPr lang="zh-CN" altLang="zh-CN" dirty="0"/>
              <a:t>“退出”菜单项事件代码：</a:t>
            </a:r>
          </a:p>
        </p:txBody>
      </p:sp>
      <p:sp>
        <p:nvSpPr>
          <p:cNvPr id="6" name="TextBox 5"/>
          <p:cNvSpPr txBox="1"/>
          <p:nvPr/>
        </p:nvSpPr>
        <p:spPr>
          <a:xfrm>
            <a:off x="1371600" y="3561392"/>
            <a:ext cx="8888819" cy="1259919"/>
          </a:xfrm>
          <a:prstGeom prst="roundRect">
            <a:avLst/>
          </a:prstGeom>
          <a:solidFill>
            <a:schemeClr val="accent5">
              <a:lumMod val="40000"/>
              <a:lumOff val="60000"/>
            </a:schemeClr>
          </a:solidFill>
        </p:spPr>
        <p:txBody>
          <a:bodyPr wrap="square" rtlCol="0">
            <a:spAutoFit/>
          </a:bodyPr>
          <a:lstStyle/>
          <a:p>
            <a:r>
              <a:rPr lang="en-US" altLang="zh-CN" dirty="0"/>
              <a:t>Private Sub </a:t>
            </a:r>
            <a:r>
              <a:rPr lang="en-US" altLang="zh-CN" dirty="0" err="1"/>
              <a:t>quitMenuItem_Click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a:t>
            </a:r>
            <a:r>
              <a:rPr lang="en-US" altLang="zh-CN" dirty="0" err="1"/>
              <a:t>quitMenuItem.Click</a:t>
            </a:r>
            <a:endParaRPr lang="zh-CN" altLang="zh-CN" dirty="0"/>
          </a:p>
          <a:p>
            <a:r>
              <a:rPr lang="en-US" altLang="zh-CN" dirty="0"/>
              <a:t>    End 							</a:t>
            </a:r>
            <a:r>
              <a:rPr lang="en-US" altLang="zh-CN" dirty="0" smtClean="0"/>
              <a:t>' </a:t>
            </a:r>
            <a:r>
              <a:rPr lang="zh-CN" altLang="zh-CN" dirty="0"/>
              <a:t>结束程序</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1616672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86505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MDI</a:t>
            </a:r>
            <a:r>
              <a:rPr lang="zh-CN" altLang="zh-CN" dirty="0"/>
              <a:t>窗体菜单</a:t>
            </a:r>
          </a:p>
        </p:txBody>
      </p:sp>
      <p:sp>
        <p:nvSpPr>
          <p:cNvPr id="3" name="矩形 2"/>
          <p:cNvSpPr/>
          <p:nvPr/>
        </p:nvSpPr>
        <p:spPr>
          <a:xfrm>
            <a:off x="1701969" y="945872"/>
            <a:ext cx="3841116" cy="353943"/>
          </a:xfrm>
          <a:prstGeom prst="rect">
            <a:avLst/>
          </a:prstGeom>
        </p:spPr>
        <p:txBody>
          <a:bodyPr wrap="none">
            <a:spAutoFit/>
          </a:bodyPr>
          <a:lstStyle/>
          <a:p>
            <a:pPr fontAlgn="ctr"/>
            <a:r>
              <a:rPr lang="zh-CN" altLang="zh-CN" dirty="0"/>
              <a:t>程序运行后的界面效果如图</a:t>
            </a:r>
            <a:r>
              <a:rPr lang="en-US" altLang="zh-CN" dirty="0"/>
              <a:t>6.27</a:t>
            </a:r>
            <a:r>
              <a:rPr lang="zh-CN" altLang="zh-CN" dirty="0"/>
              <a:t>所示。</a:t>
            </a:r>
          </a:p>
        </p:txBody>
      </p:sp>
      <p:pic>
        <p:nvPicPr>
          <p:cNvPr id="32770" name="Picture 2" descr="6t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367" y="1417821"/>
            <a:ext cx="5612107" cy="40341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09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515415"/>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92" tIns="59896" rIns="119792" bIns="59896" rtlCol="0" anchor="ctr"/>
          <a:lstStyle/>
          <a:p>
            <a:pPr algn="ctr"/>
            <a:endParaRPr lang="zh-CN" altLang="en-US"/>
          </a:p>
        </p:txBody>
      </p:sp>
      <p:sp>
        <p:nvSpPr>
          <p:cNvPr id="22" name="矩形 21"/>
          <p:cNvSpPr/>
          <p:nvPr/>
        </p:nvSpPr>
        <p:spPr>
          <a:xfrm>
            <a:off x="1404562" y="2887830"/>
            <a:ext cx="9075358" cy="978770"/>
          </a:xfrm>
          <a:prstGeom prst="rect">
            <a:avLst/>
          </a:prstGeom>
          <a:effectLst>
            <a:outerShdw blurRad="63500" dir="1260000" sx="102000" sy="102000" algn="ctr" rotWithShape="0">
              <a:prstClr val="black">
                <a:alpha val="40000"/>
              </a:prstClr>
            </a:outerShdw>
          </a:effectLst>
        </p:spPr>
        <p:txBody>
          <a:bodyPr wrap="square" lIns="60645" tIns="30323" rIns="60645" bIns="30323">
            <a:spAutoFit/>
          </a:bodyPr>
          <a:lstStyle/>
          <a:p>
            <a:pPr algn="ctr"/>
            <a:r>
              <a:rPr lang="zh-CN" altLang="en-US" sz="5800" b="1" dirty="0">
                <a:solidFill>
                  <a:schemeClr val="bg1"/>
                </a:solidFill>
                <a:effectLst>
                  <a:outerShdw blurRad="63500" sx="102000" sy="102000" algn="ctr" rotWithShape="0">
                    <a:prstClr val="black">
                      <a:alpha val="40000"/>
                    </a:prstClr>
                  </a:outerShdw>
                </a:effectLst>
                <a:latin typeface="黑体" panose="02010609060101010101" pitchFamily="49" charset="-122"/>
                <a:ea typeface="黑体" panose="02010609060101010101" pitchFamily="49" charset="-122"/>
              </a:rPr>
              <a:t>演示完毕，感谢您的聆听</a:t>
            </a:r>
          </a:p>
        </p:txBody>
      </p:sp>
    </p:spTree>
    <p:extLst>
      <p:ext uri="{BB962C8B-B14F-4D97-AF65-F5344CB8AC3E}">
        <p14:creationId xmlns:p14="http://schemas.microsoft.com/office/powerpoint/2010/main" val="41844859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75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Scale>
                                      <p:cBhvr>
                                        <p:cTn id="1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2"/>
                                        </p:tgtEl>
                                        <p:attrNameLst>
                                          <p:attrName>ppt_x</p:attrName>
                                          <p:attrName>ppt_y</p:attrName>
                                        </p:attrNameLst>
                                      </p:cBhvr>
                                    </p:animMotion>
                                    <p:animEffect transition="in" filter="fade">
                                      <p:cBhvr>
                                        <p:cTn id="1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5502465"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．显示为模态窗体（</a:t>
            </a:r>
            <a:r>
              <a:rPr lang="en-US" altLang="zh-CN" dirty="0" err="1"/>
              <a:t>ShowDialog</a:t>
            </a:r>
            <a:r>
              <a:rPr lang="zh-CN" altLang="zh-CN" dirty="0"/>
              <a:t>方法）</a:t>
            </a:r>
          </a:p>
        </p:txBody>
      </p:sp>
      <p:sp>
        <p:nvSpPr>
          <p:cNvPr id="3" name="TextBox 2"/>
          <p:cNvSpPr txBox="1"/>
          <p:nvPr/>
        </p:nvSpPr>
        <p:spPr>
          <a:xfrm>
            <a:off x="1127051" y="1095153"/>
            <a:ext cx="9112102" cy="1138773"/>
          </a:xfrm>
          <a:prstGeom prst="rect">
            <a:avLst/>
          </a:prstGeom>
          <a:noFill/>
        </p:spPr>
        <p:txBody>
          <a:bodyPr wrap="square" rtlCol="0">
            <a:spAutoFit/>
          </a:bodyPr>
          <a:lstStyle/>
          <a:p>
            <a:pPr indent="446088"/>
            <a:r>
              <a:rPr lang="en-US" altLang="zh-CN" dirty="0" err="1"/>
              <a:t>ShowDialog</a:t>
            </a:r>
            <a:r>
              <a:rPr lang="zh-CN" altLang="zh-CN" dirty="0"/>
              <a:t>方法用来将窗体显示为模态窗体。所谓“模态窗体”是指当打开这种窗体后，鼠标只在该窗体内有效，不能再到其他窗体中操作，只有关闭该窗体后，才能再对其他窗体进行操作。这一点不同于上面用</a:t>
            </a:r>
            <a:r>
              <a:rPr lang="en-US" altLang="zh-CN" dirty="0"/>
              <a:t>Show</a:t>
            </a:r>
            <a:r>
              <a:rPr lang="zh-CN" altLang="zh-CN" dirty="0"/>
              <a:t>方法显示的非模态窗体。调用</a:t>
            </a:r>
            <a:r>
              <a:rPr lang="en-US" altLang="zh-CN" dirty="0" err="1"/>
              <a:t>ShowDialog</a:t>
            </a:r>
            <a:r>
              <a:rPr lang="zh-CN" altLang="zh-CN" dirty="0"/>
              <a:t>方法的语法格式如下</a:t>
            </a:r>
            <a:r>
              <a:rPr lang="zh-CN" altLang="zh-CN" dirty="0" smtClean="0"/>
              <a:t>：</a:t>
            </a:r>
            <a:endParaRPr lang="zh-CN" altLang="zh-CN" dirty="0"/>
          </a:p>
        </p:txBody>
      </p:sp>
      <p:sp>
        <p:nvSpPr>
          <p:cNvPr id="4" name="圆角矩形 3"/>
          <p:cNvSpPr/>
          <p:nvPr/>
        </p:nvSpPr>
        <p:spPr>
          <a:xfrm>
            <a:off x="1726534" y="2194038"/>
            <a:ext cx="7651381" cy="391597"/>
          </a:xfrm>
          <a:prstGeom prst="roundRect">
            <a:avLst/>
          </a:prstGeom>
          <a:solidFill>
            <a:schemeClr val="accent5">
              <a:lumMod val="40000"/>
              <a:lumOff val="60000"/>
            </a:schemeClr>
          </a:solidFill>
        </p:spPr>
        <p:txBody>
          <a:bodyPr wrap="square">
            <a:spAutoFit/>
          </a:bodyPr>
          <a:lstStyle/>
          <a:p>
            <a:r>
              <a:rPr lang="zh-CN" altLang="zh-CN" dirty="0"/>
              <a:t>窗体名称</a:t>
            </a:r>
            <a:r>
              <a:rPr lang="en-US" altLang="zh-CN" dirty="0"/>
              <a:t>.</a:t>
            </a:r>
            <a:r>
              <a:rPr lang="en-US" altLang="zh-CN" dirty="0" err="1"/>
              <a:t>ShowDialog</a:t>
            </a:r>
            <a:r>
              <a:rPr lang="en-US" altLang="zh-CN" dirty="0"/>
              <a:t>()</a:t>
            </a:r>
            <a:endParaRPr lang="zh-CN" altLang="zh-CN" dirty="0"/>
          </a:p>
        </p:txBody>
      </p:sp>
      <p:sp>
        <p:nvSpPr>
          <p:cNvPr id="5" name="矩形 4"/>
          <p:cNvSpPr/>
          <p:nvPr/>
        </p:nvSpPr>
        <p:spPr>
          <a:xfrm>
            <a:off x="1726534" y="2675764"/>
            <a:ext cx="5940425" cy="615553"/>
          </a:xfrm>
          <a:prstGeom prst="rect">
            <a:avLst/>
          </a:prstGeom>
        </p:spPr>
        <p:txBody>
          <a:bodyPr>
            <a:spAutoFit/>
          </a:bodyPr>
          <a:lstStyle/>
          <a:p>
            <a:pPr fontAlgn="ctr"/>
            <a:r>
              <a:rPr lang="zh-CN" altLang="zh-CN" dirty="0"/>
              <a:t>其中，窗体名称代表窗体对象的名称。</a:t>
            </a:r>
          </a:p>
          <a:p>
            <a:pPr fontAlgn="ctr"/>
            <a:r>
              <a:rPr lang="zh-CN" altLang="zh-CN" dirty="0"/>
              <a:t>例如，将</a:t>
            </a:r>
            <a:r>
              <a:rPr lang="en-US" altLang="zh-CN" dirty="0"/>
              <a:t>Form1</a:t>
            </a:r>
            <a:r>
              <a:rPr lang="zh-CN" altLang="zh-CN" dirty="0"/>
              <a:t>窗体显示为模态窗体，方法示例如下：</a:t>
            </a:r>
          </a:p>
        </p:txBody>
      </p:sp>
      <p:sp>
        <p:nvSpPr>
          <p:cNvPr id="6" name="圆角矩形 5"/>
          <p:cNvSpPr/>
          <p:nvPr/>
        </p:nvSpPr>
        <p:spPr>
          <a:xfrm>
            <a:off x="1726533" y="3304592"/>
            <a:ext cx="7651381" cy="391597"/>
          </a:xfrm>
          <a:prstGeom prst="roundRect">
            <a:avLst/>
          </a:prstGeom>
          <a:solidFill>
            <a:schemeClr val="accent5">
              <a:lumMod val="40000"/>
              <a:lumOff val="60000"/>
            </a:schemeClr>
          </a:solidFill>
        </p:spPr>
        <p:txBody>
          <a:bodyPr wrap="square">
            <a:spAutoFit/>
          </a:bodyPr>
          <a:lstStyle/>
          <a:p>
            <a:r>
              <a:rPr lang="en-US" altLang="zh-CN" dirty="0"/>
              <a:t>Form1.ShowDialog()		' </a:t>
            </a:r>
            <a:r>
              <a:rPr lang="zh-CN" altLang="zh-CN" dirty="0"/>
              <a:t>显示名为</a:t>
            </a:r>
            <a:r>
              <a:rPr lang="en-US" altLang="zh-CN" dirty="0"/>
              <a:t>Form1</a:t>
            </a:r>
            <a:r>
              <a:rPr lang="zh-CN" altLang="zh-CN" dirty="0"/>
              <a:t>的模态窗体</a:t>
            </a:r>
          </a:p>
        </p:txBody>
      </p:sp>
    </p:spTree>
    <p:extLst>
      <p:ext uri="{BB962C8B-B14F-4D97-AF65-F5344CB8AC3E}">
        <p14:creationId xmlns:p14="http://schemas.microsoft.com/office/powerpoint/2010/main" val="237630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96">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00000"/>
      </a:hlink>
      <a:folHlink>
        <a:srgbClr val="00B0F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TotalTime>
  <Words>6455</Words>
  <Application>Microsoft Office PowerPoint</Application>
  <PresentationFormat>自定义</PresentationFormat>
  <Paragraphs>732</Paragraphs>
  <Slides>82</Slides>
  <Notes>0</Notes>
  <HiddenSlides>0</HiddenSlides>
  <MMClips>4</MMClips>
  <ScaleCrop>false</ScaleCrop>
  <HeadingPairs>
    <vt:vector size="4" baseType="variant">
      <vt:variant>
        <vt:lpstr>主题</vt:lpstr>
      </vt:variant>
      <vt:variant>
        <vt:i4>1</vt:i4>
      </vt:variant>
      <vt:variant>
        <vt:lpstr>幻灯片标题</vt:lpstr>
      </vt:variant>
      <vt:variant>
        <vt:i4>82</vt:i4>
      </vt:variant>
    </vt:vector>
  </HeadingPairs>
  <TitlesOfParts>
    <vt:vector size="8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User</cp:lastModifiedBy>
  <cp:revision>45</cp:revision>
  <dcterms:created xsi:type="dcterms:W3CDTF">2016-11-17T11:20:58Z</dcterms:created>
  <dcterms:modified xsi:type="dcterms:W3CDTF">2018-06-11T07:40:43Z</dcterms:modified>
</cp:coreProperties>
</file>